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5"/>
  </p:notesMasterIdLst>
  <p:handoutMasterIdLst>
    <p:handoutMasterId r:id="rId26"/>
  </p:handoutMasterIdLst>
  <p:sldIdLst>
    <p:sldId id="298" r:id="rId5"/>
    <p:sldId id="300" r:id="rId6"/>
    <p:sldId id="309" r:id="rId7"/>
    <p:sldId id="310" r:id="rId8"/>
    <p:sldId id="303" r:id="rId9"/>
    <p:sldId id="304" r:id="rId10"/>
    <p:sldId id="306" r:id="rId11"/>
    <p:sldId id="305" r:id="rId12"/>
    <p:sldId id="302" r:id="rId13"/>
    <p:sldId id="312" r:id="rId14"/>
    <p:sldId id="313" r:id="rId15"/>
    <p:sldId id="314" r:id="rId16"/>
    <p:sldId id="317" r:id="rId17"/>
    <p:sldId id="319" r:id="rId18"/>
    <p:sldId id="308" r:id="rId19"/>
    <p:sldId id="311" r:id="rId20"/>
    <p:sldId id="323" r:id="rId21"/>
    <p:sldId id="307" r:id="rId22"/>
    <p:sldId id="322" r:id="rId23"/>
    <p:sldId id="321" r:id="rId24"/>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114" d="100"/>
          <a:sy n="114" d="100"/>
        </p:scale>
        <p:origin x="474" y="102"/>
      </p:cViewPr>
      <p:guideLst/>
    </p:cSldViewPr>
  </p:slideViewPr>
  <p:notesTextViewPr>
    <p:cViewPr>
      <p:scale>
        <a:sx n="1" d="1"/>
        <a:sy n="1" d="1"/>
      </p:scale>
      <p:origin x="0" y="0"/>
    </p:cViewPr>
  </p:notesTextViewPr>
  <p:notesViewPr>
    <p:cSldViewPr snapToGrid="0">
      <p:cViewPr varScale="1">
        <p:scale>
          <a:sx n="88" d="100"/>
          <a:sy n="88" d="100"/>
        </p:scale>
        <p:origin x="293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3E22D0-69DB-4AD2-BFDB-B6B0697DB30B}" type="datetimeFigureOut">
              <a:rPr lang="de-DE" smtClean="0"/>
              <a:t>31.08.2023</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62C47E-A6F7-498A-BC00-873284D75D54}" type="slidenum">
              <a:rPr lang="de-DE" smtClean="0"/>
              <a:t>‹Nr.›</a:t>
            </a:fld>
            <a:endParaRPr lang="de-DE" dirty="0"/>
          </a:p>
        </p:txBody>
      </p:sp>
    </p:spTree>
    <p:extLst>
      <p:ext uri="{BB962C8B-B14F-4D97-AF65-F5344CB8AC3E}">
        <p14:creationId xmlns:p14="http://schemas.microsoft.com/office/powerpoint/2010/main" val="316685457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D0A2B6-884F-47F1-97D4-56FF4241B1BC}" type="datetimeFigureOut">
              <a:rPr lang="de-DE" smtClean="0"/>
              <a:t>31.08.2023</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FF654A-7554-4E4B-9F02-6F44B6EE5359}" type="slidenum">
              <a:rPr lang="de-DE" smtClean="0"/>
              <a:t>‹Nr.›</a:t>
            </a:fld>
            <a:endParaRPr lang="de-DE" dirty="0"/>
          </a:p>
        </p:txBody>
      </p:sp>
    </p:spTree>
    <p:extLst>
      <p:ext uri="{BB962C8B-B14F-4D97-AF65-F5344CB8AC3E}">
        <p14:creationId xmlns:p14="http://schemas.microsoft.com/office/powerpoint/2010/main" val="8734816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1</a:t>
            </a:fld>
            <a:endParaRPr lang="de-DE" dirty="0"/>
          </a:p>
        </p:txBody>
      </p:sp>
    </p:spTree>
    <p:extLst>
      <p:ext uri="{BB962C8B-B14F-4D97-AF65-F5344CB8AC3E}">
        <p14:creationId xmlns:p14="http://schemas.microsoft.com/office/powerpoint/2010/main" val="3234025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2</a:t>
            </a:fld>
            <a:endParaRPr lang="de-DE" dirty="0"/>
          </a:p>
        </p:txBody>
      </p:sp>
    </p:spTree>
    <p:extLst>
      <p:ext uri="{BB962C8B-B14F-4D97-AF65-F5344CB8AC3E}">
        <p14:creationId xmlns:p14="http://schemas.microsoft.com/office/powerpoint/2010/main" val="3841838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3</a:t>
            </a:fld>
            <a:endParaRPr lang="de-DE" dirty="0"/>
          </a:p>
        </p:txBody>
      </p:sp>
    </p:spTree>
    <p:extLst>
      <p:ext uri="{BB962C8B-B14F-4D97-AF65-F5344CB8AC3E}">
        <p14:creationId xmlns:p14="http://schemas.microsoft.com/office/powerpoint/2010/main" val="1277309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4</a:t>
            </a:fld>
            <a:endParaRPr lang="de-DE" dirty="0"/>
          </a:p>
        </p:txBody>
      </p:sp>
    </p:spTree>
    <p:extLst>
      <p:ext uri="{BB962C8B-B14F-4D97-AF65-F5344CB8AC3E}">
        <p14:creationId xmlns:p14="http://schemas.microsoft.com/office/powerpoint/2010/main" val="2829438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17</a:t>
            </a:fld>
            <a:endParaRPr lang="de-DE" dirty="0"/>
          </a:p>
        </p:txBody>
      </p:sp>
    </p:spTree>
    <p:extLst>
      <p:ext uri="{BB962C8B-B14F-4D97-AF65-F5344CB8AC3E}">
        <p14:creationId xmlns:p14="http://schemas.microsoft.com/office/powerpoint/2010/main" val="21563686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19</a:t>
            </a:fld>
            <a:endParaRPr lang="de-DE" dirty="0"/>
          </a:p>
        </p:txBody>
      </p:sp>
    </p:spTree>
    <p:extLst>
      <p:ext uri="{BB962C8B-B14F-4D97-AF65-F5344CB8AC3E}">
        <p14:creationId xmlns:p14="http://schemas.microsoft.com/office/powerpoint/2010/main" val="5750704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20</a:t>
            </a:fld>
            <a:endParaRPr lang="de-DE" dirty="0"/>
          </a:p>
        </p:txBody>
      </p:sp>
    </p:spTree>
    <p:extLst>
      <p:ext uri="{BB962C8B-B14F-4D97-AF65-F5344CB8AC3E}">
        <p14:creationId xmlns:p14="http://schemas.microsoft.com/office/powerpoint/2010/main" val="1411325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de-DE" noProof="0"/>
              <a:t>Mastertitelformat bearbeiten</a:t>
            </a:r>
            <a:endParaRPr lang="de-DE" noProof="0" dirty="0"/>
          </a:p>
        </p:txBody>
      </p:sp>
      <p:sp>
        <p:nvSpPr>
          <p:cNvPr id="3" name="Untertitel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de-DE" noProof="0"/>
              <a:t>Master-Untertitelformat bearbeiten</a:t>
            </a:r>
            <a:endParaRPr lang="de-DE" noProof="0" dirty="0"/>
          </a:p>
        </p:txBody>
      </p:sp>
      <p:cxnSp>
        <p:nvCxnSpPr>
          <p:cNvPr id="9" name="Gerader Verbinde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umsplatzhalter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6A53FAFE-A8FF-49BF-8B95-C1A5C14FF84D}" type="datetime1">
              <a:rPr lang="de-DE" noProof="0" smtClean="0"/>
              <a:t>31.08.2023</a:t>
            </a:fld>
            <a:endParaRPr lang="de-DE" noProof="0" dirty="0"/>
          </a:p>
        </p:txBody>
      </p:sp>
      <p:sp>
        <p:nvSpPr>
          <p:cNvPr id="5" name="Fußzeilenplatzhalt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de-DE" noProof="0" dirty="0"/>
          </a:p>
        </p:txBody>
      </p:sp>
      <p:sp>
        <p:nvSpPr>
          <p:cNvPr id="6" name="Foliennummernplatzhalt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Inhaltsplatzhalter 2"/>
          <p:cNvSpPr>
            <a:spLocks noGrp="1"/>
          </p:cNvSpPr>
          <p:nvPr>
            <p:ph idx="1"/>
          </p:nvPr>
        </p:nvSpPr>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7" name="Datumsplatzhalter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A5DA952A-262B-4C09-82C5-587247F1B81B}" type="datetime1">
              <a:rPr lang="de-DE" noProof="0" smtClean="0"/>
              <a:t>31.08.2023</a:t>
            </a:fld>
            <a:endParaRPr lang="de-DE" noProof="0" dirty="0"/>
          </a:p>
        </p:txBody>
      </p:sp>
      <p:sp>
        <p:nvSpPr>
          <p:cNvPr id="8" name="Fußzeilenplatzhalt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de-DE" noProof="0" dirty="0"/>
          </a:p>
        </p:txBody>
      </p:sp>
      <p:sp>
        <p:nvSpPr>
          <p:cNvPr id="9" name="Foliennummernplatzhalt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solidFill>
          <a:schemeClr val="bg1"/>
        </a:solidFill>
        <a:effectLst/>
      </p:bgPr>
    </p:bg>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de-DE" noProof="0"/>
              <a:t>Mastertitelformat bearbeiten</a:t>
            </a:r>
            <a:endParaRPr lang="de-DE" noProof="0" dirty="0"/>
          </a:p>
        </p:txBody>
      </p:sp>
      <p:sp>
        <p:nvSpPr>
          <p:cNvPr id="3" name="Textplatzhalter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noProof="0"/>
              <a:t>Mastertextformat bearbeiten</a:t>
            </a:r>
          </a:p>
        </p:txBody>
      </p:sp>
      <p:cxnSp>
        <p:nvCxnSpPr>
          <p:cNvPr id="9" name="Gerader Verbinde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umsplatzhalter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CF005D64-4B99-448C-A713-09FA5439052A}" type="datetime1">
              <a:rPr lang="de-DE" noProof="0" smtClean="0"/>
              <a:t>31.08.2023</a:t>
            </a:fld>
            <a:endParaRPr lang="de-DE" noProof="0" dirty="0"/>
          </a:p>
        </p:txBody>
      </p:sp>
      <p:sp>
        <p:nvSpPr>
          <p:cNvPr id="8" name="Fußzeilenplatzhalt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de-DE" noProof="0" dirty="0"/>
          </a:p>
        </p:txBody>
      </p:sp>
      <p:sp>
        <p:nvSpPr>
          <p:cNvPr id="11" name="Foliennummernplatzhalt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el 7"/>
          <p:cNvSpPr>
            <a:spLocks noGrp="1"/>
          </p:cNvSpPr>
          <p:nvPr>
            <p:ph type="title"/>
          </p:nvPr>
        </p:nvSpPr>
        <p:spPr>
          <a:xfrm>
            <a:off x="1097280" y="286603"/>
            <a:ext cx="10058400" cy="1450757"/>
          </a:xfrm>
        </p:spPr>
        <p:txBody>
          <a:bodyPr rtlCol="0"/>
          <a:lstStyle/>
          <a:p>
            <a:pPr rtl="0"/>
            <a:r>
              <a:rPr lang="de-DE" noProof="0"/>
              <a:t>Mastertitelformat bearbeiten</a:t>
            </a:r>
            <a:endParaRPr lang="de-DE" noProof="0" dirty="0"/>
          </a:p>
        </p:txBody>
      </p:sp>
      <p:sp>
        <p:nvSpPr>
          <p:cNvPr id="3" name="Inhaltsplatzhalter 2"/>
          <p:cNvSpPr>
            <a:spLocks noGrp="1"/>
          </p:cNvSpPr>
          <p:nvPr>
            <p:ph sz="half" idx="1"/>
          </p:nvPr>
        </p:nvSpPr>
        <p:spPr>
          <a:xfrm>
            <a:off x="1097280" y="2120900"/>
            <a:ext cx="4639736" cy="3748193"/>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Inhaltsplatzhalter 3"/>
          <p:cNvSpPr>
            <a:spLocks noGrp="1"/>
          </p:cNvSpPr>
          <p:nvPr>
            <p:ph sz="half" idx="2"/>
          </p:nvPr>
        </p:nvSpPr>
        <p:spPr>
          <a:xfrm>
            <a:off x="6515944" y="2120900"/>
            <a:ext cx="4639736" cy="3748194"/>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2" name="Datumsplatzhalter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6229FE05-7231-43BE-B847-3AFA4A19CBAA}" type="datetime1">
              <a:rPr lang="de-DE" noProof="0" smtClean="0"/>
              <a:t>31.08.2023</a:t>
            </a:fld>
            <a:endParaRPr lang="de-DE" noProof="0" dirty="0"/>
          </a:p>
        </p:txBody>
      </p:sp>
      <p:sp>
        <p:nvSpPr>
          <p:cNvPr id="9" name="Fußzeilenplatzhalt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de-DE" noProof="0" dirty="0"/>
          </a:p>
        </p:txBody>
      </p:sp>
      <p:sp>
        <p:nvSpPr>
          <p:cNvPr id="10" name="Foliennummernplatzhalt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el 9"/>
          <p:cNvSpPr>
            <a:spLocks noGrp="1"/>
          </p:cNvSpPr>
          <p:nvPr>
            <p:ph type="title"/>
          </p:nvPr>
        </p:nvSpPr>
        <p:spPr>
          <a:xfrm>
            <a:off x="1097280" y="286603"/>
            <a:ext cx="10058400" cy="1450757"/>
          </a:xfrm>
        </p:spPr>
        <p:txBody>
          <a:bodyPr rtlCol="0"/>
          <a:lstStyle/>
          <a:p>
            <a:pPr rtl="0"/>
            <a:r>
              <a:rPr lang="de-DE" noProof="0"/>
              <a:t>Mastertitelformat bearbeiten</a:t>
            </a:r>
            <a:endParaRPr lang="de-DE" noProof="0" dirty="0"/>
          </a:p>
        </p:txBody>
      </p:sp>
      <p:sp>
        <p:nvSpPr>
          <p:cNvPr id="3" name="Textplatzhalter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4" name="Inhaltsplatzhalter 3"/>
          <p:cNvSpPr>
            <a:spLocks noGrp="1"/>
          </p:cNvSpPr>
          <p:nvPr>
            <p:ph sz="half" idx="2"/>
          </p:nvPr>
        </p:nvSpPr>
        <p:spPr>
          <a:xfrm>
            <a:off x="1097280" y="2958274"/>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5" name="Textplatzhalter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6" name="Inhaltsplatzhalter 5"/>
          <p:cNvSpPr>
            <a:spLocks noGrp="1"/>
          </p:cNvSpPr>
          <p:nvPr>
            <p:ph sz="quarter" idx="4"/>
          </p:nvPr>
        </p:nvSpPr>
        <p:spPr>
          <a:xfrm>
            <a:off x="6515944" y="2958273"/>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2" name="Datumsplatzhalter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5B53D26F-6680-425F-97AB-0E8697BD65E2}" type="datetime1">
              <a:rPr lang="de-DE" noProof="0" smtClean="0"/>
              <a:t>31.08.2023</a:t>
            </a:fld>
            <a:endParaRPr lang="de-DE" noProof="0" dirty="0"/>
          </a:p>
        </p:txBody>
      </p:sp>
      <p:sp>
        <p:nvSpPr>
          <p:cNvPr id="11" name="Fußzeilenplatzhalt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de-DE" noProof="0" dirty="0"/>
          </a:p>
        </p:txBody>
      </p:sp>
      <p:sp>
        <p:nvSpPr>
          <p:cNvPr id="12" name="Foliennummernplatzhalt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6" name="Datumsplatzhalter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5DA3ECD2-F655-4F1D-98E0-52599BF52BCA}" type="datetime1">
              <a:rPr lang="de-DE" noProof="0" smtClean="0"/>
              <a:t>31.08.2023</a:t>
            </a:fld>
            <a:endParaRPr lang="de-DE" noProof="0" dirty="0"/>
          </a:p>
        </p:txBody>
      </p:sp>
      <p:sp>
        <p:nvSpPr>
          <p:cNvPr id="7" name="Fußzeilenplatzhalt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de-DE" noProof="0" dirty="0"/>
          </a:p>
        </p:txBody>
      </p:sp>
      <p:sp>
        <p:nvSpPr>
          <p:cNvPr id="8" name="Foliennummernplatzhalt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umsplatzhalt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B48DB74F-2903-429A-9E94-EB396A414E9D}" type="datetime1">
              <a:rPr lang="de-DE" noProof="0" smtClean="0"/>
              <a:t>31.08.2023</a:t>
            </a:fld>
            <a:endParaRPr lang="de-DE" noProof="0" dirty="0"/>
          </a:p>
        </p:txBody>
      </p:sp>
      <p:sp>
        <p:nvSpPr>
          <p:cNvPr id="3" name="Fußzeilenplatzhalt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de-DE" noProof="0" dirty="0"/>
          </a:p>
        </p:txBody>
      </p:sp>
      <p:sp>
        <p:nvSpPr>
          <p:cNvPr id="4" name="Foliennummernplatzhalt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de-DE" noProof="0"/>
              <a:t>Mastertitelformat bearbeiten</a:t>
            </a:r>
            <a:endParaRPr lang="de-DE" noProof="0" dirty="0"/>
          </a:p>
        </p:txBody>
      </p:sp>
      <p:sp>
        <p:nvSpPr>
          <p:cNvPr id="3" name="Inhaltsplatzhalter 2"/>
          <p:cNvSpPr>
            <a:spLocks noGrp="1"/>
          </p:cNvSpPr>
          <p:nvPr>
            <p:ph idx="1"/>
          </p:nvPr>
        </p:nvSpPr>
        <p:spPr>
          <a:xfrm>
            <a:off x="5458984" y="812799"/>
            <a:ext cx="5928344" cy="5294757"/>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Textplatzhalter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a:xfrm>
            <a:off x="643464" y="6446520"/>
            <a:ext cx="3517568" cy="365125"/>
          </a:xfrm>
        </p:spPr>
        <p:txBody>
          <a:bodyPr rtlCol="0"/>
          <a:lstStyle>
            <a:lvl1pPr algn="l">
              <a:defRPr/>
            </a:lvl1pPr>
          </a:lstStyle>
          <a:p>
            <a:pPr rtl="0"/>
            <a:fld id="{CFA574F0-4503-424B-A28D-924B84ECEA2A}" type="datetime1">
              <a:rPr lang="de-DE" noProof="0" smtClean="0"/>
              <a:t>31.08.2023</a:t>
            </a:fld>
            <a:endParaRPr lang="de-DE" noProof="0" dirty="0"/>
          </a:p>
        </p:txBody>
      </p:sp>
      <p:sp>
        <p:nvSpPr>
          <p:cNvPr id="6" name="Fußzeilenplatzhalter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de-DE" noProof="0" dirty="0"/>
          </a:p>
        </p:txBody>
      </p:sp>
      <p:sp>
        <p:nvSpPr>
          <p:cNvPr id="7" name="Foliennummernplatzhalt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de-DE" noProof="0" smtClean="0"/>
              <a:pPr/>
              <a:t>‹Nr.›</a:t>
            </a:fld>
            <a:endParaRPr lang="de-DE" noProof="0"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Bildplatzhalter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Bild durch Klicken auf Symbol hinzufügen</a:t>
            </a:r>
            <a:endParaRPr lang="de-DE" noProof="0" dirty="0"/>
          </a:p>
        </p:txBody>
      </p:sp>
      <p:sp>
        <p:nvSpPr>
          <p:cNvPr id="2" name="Titel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de-DE" noProof="0"/>
              <a:t>Mastertitelformat bearbeiten</a:t>
            </a:r>
            <a:endParaRPr lang="de-DE" noProof="0" dirty="0"/>
          </a:p>
        </p:txBody>
      </p:sp>
      <p:sp>
        <p:nvSpPr>
          <p:cNvPr id="4" name="Textplatzhalter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lvl1pPr>
              <a:defRPr/>
            </a:lvl1pPr>
          </a:lstStyle>
          <a:p>
            <a:pPr rtl="0"/>
            <a:fld id="{93B6CE1F-19FD-43AD-A3FC-53284371392B}" type="datetime1">
              <a:rPr lang="de-DE" noProof="0" smtClean="0"/>
              <a:t>31.08.2023</a:t>
            </a:fld>
            <a:endParaRPr lang="de-DE" noProof="0" dirty="0"/>
          </a:p>
        </p:txBody>
      </p:sp>
      <p:sp>
        <p:nvSpPr>
          <p:cNvPr id="6" name="Fußzeilenplatzhalter 5"/>
          <p:cNvSpPr>
            <a:spLocks noGrp="1"/>
          </p:cNvSpPr>
          <p:nvPr>
            <p:ph type="ftr" sz="quarter" idx="11"/>
          </p:nvPr>
        </p:nvSpPr>
        <p:spPr>
          <a:xfrm>
            <a:off x="1097279" y="6446838"/>
            <a:ext cx="6818262" cy="365125"/>
          </a:xfrm>
        </p:spPr>
        <p:txBody>
          <a:bodyPr rtlCol="0"/>
          <a:lstStyle/>
          <a:p>
            <a:pPr algn="l" rtl="0"/>
            <a:endParaRPr lang="de-DE" noProof="0" dirty="0"/>
          </a:p>
        </p:txBody>
      </p:sp>
      <p:sp>
        <p:nvSpPr>
          <p:cNvPr id="7" name="Foliennummernplatzhalter 6"/>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platzhalt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de-DE" noProof="0" dirty="0"/>
              <a:t>Titelmasterformat durch Klicken bearbeiten</a:t>
            </a:r>
          </a:p>
        </p:txBody>
      </p:sp>
      <p:sp>
        <p:nvSpPr>
          <p:cNvPr id="3" name="Textplatzhalt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de-DE" noProof="0" dirty="0"/>
              <a:t>Textmasterformate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4" name="Datumsplatzhalt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5F6FD458-B8F2-4748-BB72-410F5C7102C5}" type="datetime1">
              <a:rPr lang="de-DE" noProof="0" smtClean="0"/>
              <a:t>31.08.2023</a:t>
            </a:fld>
            <a:endParaRPr lang="de-DE" noProof="0" dirty="0"/>
          </a:p>
        </p:txBody>
      </p:sp>
      <p:sp>
        <p:nvSpPr>
          <p:cNvPr id="5" name="Fußzeilenplatzhalt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de-DE" noProof="0" dirty="0"/>
          </a:p>
        </p:txBody>
      </p:sp>
      <p:sp>
        <p:nvSpPr>
          <p:cNvPr id="6" name="Foliennummernplatzhalt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de-DE" noProof="0" smtClean="0"/>
              <a:t>‹Nr.›</a:t>
            </a:fld>
            <a:endParaRPr lang="de-DE" noProof="0" dirty="0"/>
          </a:p>
        </p:txBody>
      </p:sp>
      <p:cxnSp>
        <p:nvCxnSpPr>
          <p:cNvPr id="10" name="Gerader Verbinde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hemeOverride" Target="../theme/themeOverride6.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hemeOverride" Target="../theme/themeOverride7.xml"/><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hteck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pic>
        <p:nvPicPr>
          <p:cNvPr id="4" name="Bild 3" descr="Nahaufnahme eines Blatts Papier mit einem Bleistift darauf">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274" y="16169"/>
            <a:ext cx="12191980" cy="6858000"/>
          </a:xfrm>
          <a:prstGeom prst="rect">
            <a:avLst/>
          </a:prstGeom>
        </p:spPr>
      </p:pic>
      <p:sp>
        <p:nvSpPr>
          <p:cNvPr id="35" name="Rechteck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rtlCol="0" anchor="b">
            <a:normAutofit/>
          </a:bodyPr>
          <a:lstStyle/>
          <a:p>
            <a:r>
              <a:rPr lang="de-DE" sz="4400" dirty="0">
                <a:solidFill>
                  <a:schemeClr val="tx1"/>
                </a:solidFill>
              </a:rPr>
              <a:t>Projekt 1</a:t>
            </a:r>
            <a:br>
              <a:rPr lang="de-DE" sz="4400" dirty="0">
                <a:solidFill>
                  <a:schemeClr val="tx1"/>
                </a:solidFill>
              </a:rPr>
            </a:br>
            <a:br>
              <a:rPr lang="de-DE" sz="4400" dirty="0">
                <a:solidFill>
                  <a:schemeClr val="tx1"/>
                </a:solidFill>
              </a:rPr>
            </a:br>
            <a:r>
              <a:rPr lang="de-DE" sz="4400" dirty="0">
                <a:solidFill>
                  <a:schemeClr val="tx1"/>
                </a:solidFill>
              </a:rPr>
              <a:t>Globales Glück </a:t>
            </a:r>
          </a:p>
        </p:txBody>
      </p:sp>
      <p:sp>
        <p:nvSpPr>
          <p:cNvPr id="3" name="Untertitel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rtlCol="0" anchor="t">
            <a:normAutofit/>
          </a:bodyPr>
          <a:lstStyle/>
          <a:p>
            <a:pPr rtl="0">
              <a:lnSpc>
                <a:spcPct val="100000"/>
              </a:lnSpc>
            </a:pPr>
            <a:r>
              <a:rPr lang="de-DE" sz="1600" dirty="0"/>
              <a:t> </a:t>
            </a:r>
          </a:p>
          <a:p>
            <a:pPr rtl="0">
              <a:lnSpc>
                <a:spcPct val="100000"/>
              </a:lnSpc>
            </a:pPr>
            <a:r>
              <a:rPr lang="de-DE" sz="1600" dirty="0"/>
              <a:t>CONSTANTIN </a:t>
            </a:r>
            <a:r>
              <a:rPr lang="de-DE" sz="1600" dirty="0" err="1"/>
              <a:t>nAUM</a:t>
            </a:r>
            <a:endParaRPr lang="de-DE" sz="1600" dirty="0"/>
          </a:p>
        </p:txBody>
      </p:sp>
      <p:cxnSp>
        <p:nvCxnSpPr>
          <p:cNvPr id="37" name="Gerader Verbinde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hteck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de-DE"/>
          </a:p>
        </p:txBody>
      </p:sp>
      <p:sp>
        <p:nvSpPr>
          <p:cNvPr id="5" name="Rectangle 1">
            <a:extLst>
              <a:ext uri="{FF2B5EF4-FFF2-40B4-BE49-F238E27FC236}">
                <a16:creationId xmlns:a16="http://schemas.microsoft.com/office/drawing/2014/main" id="{A1F64BA9-D960-EDD0-FD6D-FE4675356D01}"/>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a:ln>
                  <a:noFill/>
                </a:ln>
                <a:solidFill>
                  <a:srgbClr val="080808"/>
                </a:solidFill>
                <a:effectLst/>
                <a:latin typeface="Arial Unicode MS"/>
              </a:rPr>
              <a:t>Globales Glück</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descr="Ein Bild, das Text, Screenshot, Diagramm, Reihe enthält.&#10;&#10;Automatisch generierte Beschreibung">
            <a:extLst>
              <a:ext uri="{FF2B5EF4-FFF2-40B4-BE49-F238E27FC236}">
                <a16:creationId xmlns:a16="http://schemas.microsoft.com/office/drawing/2014/main" id="{6C0EBB4A-C2C4-6D6D-D5DA-F5BE5F1739DD}"/>
              </a:ext>
            </a:extLst>
          </p:cNvPr>
          <p:cNvPicPr>
            <a:picLocks noGrp="1" noChangeAspect="1"/>
          </p:cNvPicPr>
          <p:nvPr>
            <p:ph idx="1"/>
          </p:nvPr>
        </p:nvPicPr>
        <p:blipFill>
          <a:blip r:embed="rId2"/>
          <a:stretch>
            <a:fillRect/>
          </a:stretch>
        </p:blipFill>
        <p:spPr>
          <a:xfrm>
            <a:off x="904875" y="1933575"/>
            <a:ext cx="10353675" cy="3935413"/>
          </a:xfrm>
        </p:spPr>
      </p:pic>
      <p:sp>
        <p:nvSpPr>
          <p:cNvPr id="6" name="Rectangle 1">
            <a:extLst>
              <a:ext uri="{FF2B5EF4-FFF2-40B4-BE49-F238E27FC236}">
                <a16:creationId xmlns:a16="http://schemas.microsoft.com/office/drawing/2014/main" id="{8385A504-F5C7-ED1A-25F0-D673415CA8CC}"/>
              </a:ext>
            </a:extLst>
          </p:cNvPr>
          <p:cNvSpPr>
            <a:spLocks noGrp="1" noChangeArrowheads="1"/>
          </p:cNvSpPr>
          <p:nvPr>
            <p:ph type="title"/>
          </p:nvPr>
        </p:nvSpPr>
        <p:spPr bwMode="auto">
          <a:xfrm>
            <a:off x="2545080" y="876400"/>
            <a:ext cx="7676332"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400" b="0" i="0" u="none" strike="noStrike" cap="none" normalizeH="0" baseline="0" dirty="0">
                <a:ln>
                  <a:noFill/>
                </a:ln>
                <a:solidFill>
                  <a:srgbClr val="067D17"/>
                </a:solidFill>
                <a:effectLst/>
                <a:latin typeface="Arial Unicode MS"/>
              </a:rPr>
              <a:t>BIP pro Kopf vs. Rangfolge der Länder nach Glücklichkeit</a:t>
            </a:r>
            <a:endParaRPr kumimoji="0" lang="de-DE" altLang="de-DE" sz="4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79077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descr="Ein Bild, das Text, Karte enthält.&#10;&#10;Automatisch generierte Beschreibung">
            <a:extLst>
              <a:ext uri="{FF2B5EF4-FFF2-40B4-BE49-F238E27FC236}">
                <a16:creationId xmlns:a16="http://schemas.microsoft.com/office/drawing/2014/main" id="{E3FAE665-1D06-C21D-79B0-0ADC17644438}"/>
              </a:ext>
            </a:extLst>
          </p:cNvPr>
          <p:cNvPicPr>
            <a:picLocks noGrp="1" noChangeAspect="1"/>
          </p:cNvPicPr>
          <p:nvPr>
            <p:ph idx="1"/>
          </p:nvPr>
        </p:nvPicPr>
        <p:blipFill>
          <a:blip r:embed="rId2"/>
          <a:stretch>
            <a:fillRect/>
          </a:stretch>
        </p:blipFill>
        <p:spPr>
          <a:xfrm>
            <a:off x="2733773" y="2073897"/>
            <a:ext cx="7041822" cy="4230830"/>
          </a:xfrm>
        </p:spPr>
      </p:pic>
      <p:sp>
        <p:nvSpPr>
          <p:cNvPr id="6" name="Rectangle 1">
            <a:extLst>
              <a:ext uri="{FF2B5EF4-FFF2-40B4-BE49-F238E27FC236}">
                <a16:creationId xmlns:a16="http://schemas.microsoft.com/office/drawing/2014/main" id="{1274FF21-6286-E657-6740-F4C64C1056E2}"/>
              </a:ext>
            </a:extLst>
          </p:cNvPr>
          <p:cNvSpPr>
            <a:spLocks noGrp="1" noChangeArrowheads="1"/>
          </p:cNvSpPr>
          <p:nvPr>
            <p:ph type="title"/>
          </p:nvPr>
        </p:nvSpPr>
        <p:spPr bwMode="auto">
          <a:xfrm>
            <a:off x="1066642" y="809480"/>
            <a:ext cx="10058716"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de-DE" altLang="de-DE" sz="2400" b="0" i="0" u="none" strike="noStrike" cap="none" normalizeH="0" baseline="0" dirty="0">
                <a:ln>
                  <a:noFill/>
                </a:ln>
                <a:solidFill>
                  <a:srgbClr val="067D17"/>
                </a:solidFill>
                <a:effectLst/>
                <a:latin typeface="Arial Unicode MS"/>
              </a:rPr>
              <a:t>  Rangfolge der Länder nach Glücklichkeit</a:t>
            </a:r>
            <a:endParaRPr kumimoji="0" lang="de-DE" altLang="de-DE" sz="4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32388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E8EDF3-7DF5-D241-F230-32BD8C20940B}"/>
              </a:ext>
            </a:extLst>
          </p:cNvPr>
          <p:cNvSpPr>
            <a:spLocks noGrp="1"/>
          </p:cNvSpPr>
          <p:nvPr>
            <p:ph type="title"/>
          </p:nvPr>
        </p:nvSpPr>
        <p:spPr/>
        <p:txBody>
          <a:bodyPr/>
          <a:lstStyle/>
          <a:p>
            <a:pPr algn="ctr"/>
            <a:r>
              <a:rPr lang="de-DE" dirty="0">
                <a:solidFill>
                  <a:srgbClr val="00B050"/>
                </a:solidFill>
              </a:rPr>
              <a:t>Rückblick auf die Analyse</a:t>
            </a:r>
          </a:p>
        </p:txBody>
      </p:sp>
      <p:sp>
        <p:nvSpPr>
          <p:cNvPr id="3" name="Inhaltsplatzhalter 2">
            <a:extLst>
              <a:ext uri="{FF2B5EF4-FFF2-40B4-BE49-F238E27FC236}">
                <a16:creationId xmlns:a16="http://schemas.microsoft.com/office/drawing/2014/main" id="{92E1BFDF-0788-F448-815F-96C68455F385}"/>
              </a:ext>
            </a:extLst>
          </p:cNvPr>
          <p:cNvSpPr>
            <a:spLocks noGrp="1"/>
          </p:cNvSpPr>
          <p:nvPr>
            <p:ph idx="1"/>
          </p:nvPr>
        </p:nvSpPr>
        <p:spPr/>
        <p:txBody>
          <a:bodyPr>
            <a:normAutofit/>
          </a:bodyPr>
          <a:lstStyle/>
          <a:p>
            <a:r>
              <a:rPr lang="de-DE" dirty="0"/>
              <a:t> </a:t>
            </a:r>
          </a:p>
          <a:p>
            <a:r>
              <a:rPr lang="de-DE" sz="2400" dirty="0"/>
              <a:t>Mindestwerte für jeden Faktor</a:t>
            </a:r>
          </a:p>
          <a:p>
            <a:r>
              <a:rPr lang="de-DE" sz="2400" dirty="0"/>
              <a:t>Maximalwerte für jeden Faktor</a:t>
            </a:r>
          </a:p>
          <a:p>
            <a:r>
              <a:rPr lang="de-DE" sz="2400" dirty="0"/>
              <a:t>Korrelation zwischen dem Score und den anderen Faktoren</a:t>
            </a:r>
            <a:endParaRPr lang="en-US" sz="2400" dirty="0"/>
          </a:p>
        </p:txBody>
      </p:sp>
    </p:spTree>
    <p:extLst>
      <p:ext uri="{BB962C8B-B14F-4D97-AF65-F5344CB8AC3E}">
        <p14:creationId xmlns:p14="http://schemas.microsoft.com/office/powerpoint/2010/main" val="35069206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E8EDF3-7DF5-D241-F230-32BD8C20940B}"/>
              </a:ext>
            </a:extLst>
          </p:cNvPr>
          <p:cNvSpPr>
            <a:spLocks noGrp="1"/>
          </p:cNvSpPr>
          <p:nvPr>
            <p:ph type="title"/>
          </p:nvPr>
        </p:nvSpPr>
        <p:spPr/>
        <p:txBody>
          <a:bodyPr/>
          <a:lstStyle/>
          <a:p>
            <a:pPr algn="ctr"/>
            <a:r>
              <a:rPr lang="de-DE" dirty="0">
                <a:solidFill>
                  <a:srgbClr val="00B050"/>
                </a:solidFill>
              </a:rPr>
              <a:t>Mindestwerte für jeden Faktor</a:t>
            </a:r>
          </a:p>
        </p:txBody>
      </p:sp>
      <p:sp>
        <p:nvSpPr>
          <p:cNvPr id="3" name="Inhaltsplatzhalter 2">
            <a:extLst>
              <a:ext uri="{FF2B5EF4-FFF2-40B4-BE49-F238E27FC236}">
                <a16:creationId xmlns:a16="http://schemas.microsoft.com/office/drawing/2014/main" id="{92E1BFDF-0788-F448-815F-96C68455F385}"/>
              </a:ext>
            </a:extLst>
          </p:cNvPr>
          <p:cNvSpPr>
            <a:spLocks noGrp="1"/>
          </p:cNvSpPr>
          <p:nvPr>
            <p:ph idx="1"/>
          </p:nvPr>
        </p:nvSpPr>
        <p:spPr/>
        <p:txBody>
          <a:bodyPr>
            <a:normAutofit fontScale="92500" lnSpcReduction="20000"/>
          </a:bodyPr>
          <a:lstStyle/>
          <a:p>
            <a:r>
              <a:rPr lang="de-DE" dirty="0"/>
              <a:t>Score: </a:t>
            </a:r>
            <a:r>
              <a:rPr lang="de-DE" dirty="0" err="1"/>
              <a:t>Glücklichkeitswert</a:t>
            </a:r>
            <a:r>
              <a:rPr lang="de-DE" dirty="0"/>
              <a:t> : 2.853 (Country: South Sudan)</a:t>
            </a:r>
          </a:p>
          <a:p>
            <a:r>
              <a:rPr lang="it-IT" dirty="0"/>
              <a:t>GDP per capita: BIP pro Kopf</a:t>
            </a:r>
            <a:r>
              <a:rPr lang="de-DE" dirty="0"/>
              <a:t>: 0.0 (Country: Somalia)</a:t>
            </a:r>
          </a:p>
          <a:p>
            <a:r>
              <a:rPr lang="de-DE" dirty="0" err="1"/>
              <a:t>Social</a:t>
            </a:r>
            <a:r>
              <a:rPr lang="de-DE" dirty="0"/>
              <a:t> support: Stärke der Sozialleistungen :0.0 (Country: Central African </a:t>
            </a:r>
            <a:r>
              <a:rPr lang="de-DE" dirty="0" err="1"/>
              <a:t>Republic</a:t>
            </a:r>
            <a:r>
              <a:rPr lang="de-DE" dirty="0"/>
              <a:t>)</a:t>
            </a:r>
          </a:p>
          <a:p>
            <a:r>
              <a:rPr lang="de-DE" dirty="0" err="1"/>
              <a:t>Healthy</a:t>
            </a:r>
            <a:r>
              <a:rPr lang="de-DE" dirty="0"/>
              <a:t> </a:t>
            </a:r>
            <a:r>
              <a:rPr lang="de-DE" dirty="0" err="1"/>
              <a:t>life</a:t>
            </a:r>
            <a:r>
              <a:rPr lang="de-DE" dirty="0"/>
              <a:t> </a:t>
            </a:r>
            <a:r>
              <a:rPr lang="de-DE" dirty="0" err="1"/>
              <a:t>expectancy</a:t>
            </a:r>
            <a:r>
              <a:rPr lang="de-DE" dirty="0"/>
              <a:t>: Wert über die Lebenserwartung :0.0 (Country: Sierra Leone)</a:t>
            </a:r>
          </a:p>
          <a:p>
            <a:r>
              <a:rPr lang="de-DE" dirty="0"/>
              <a:t>Freedom </a:t>
            </a:r>
            <a:r>
              <a:rPr lang="de-DE" dirty="0" err="1"/>
              <a:t>to</a:t>
            </a:r>
            <a:r>
              <a:rPr lang="de-DE" dirty="0"/>
              <a:t> </a:t>
            </a:r>
            <a:r>
              <a:rPr lang="de-DE" dirty="0" err="1"/>
              <a:t>make</a:t>
            </a:r>
            <a:r>
              <a:rPr lang="de-DE" dirty="0"/>
              <a:t> </a:t>
            </a:r>
            <a:r>
              <a:rPr lang="de-DE" dirty="0" err="1"/>
              <a:t>life</a:t>
            </a:r>
            <a:r>
              <a:rPr lang="de-DE" dirty="0"/>
              <a:t> </a:t>
            </a:r>
            <a:r>
              <a:rPr lang="de-DE" dirty="0" err="1"/>
              <a:t>choices</a:t>
            </a:r>
            <a:r>
              <a:rPr lang="de-DE" dirty="0"/>
              <a:t>: Wert über die Möglichkeit der freien Entfaltung :0.0 (Country: Afghanistan)</a:t>
            </a:r>
          </a:p>
          <a:p>
            <a:r>
              <a:rPr lang="de-DE" dirty="0" err="1"/>
              <a:t>Generosity</a:t>
            </a:r>
            <a:r>
              <a:rPr lang="de-DE" dirty="0"/>
              <a:t>: Wert über die Großzügigkeit': 0.0 (Country: </a:t>
            </a:r>
            <a:r>
              <a:rPr lang="de-DE" dirty="0" err="1"/>
              <a:t>Greece</a:t>
            </a:r>
            <a:r>
              <a:rPr lang="de-DE" dirty="0"/>
              <a:t>)</a:t>
            </a:r>
          </a:p>
          <a:p>
            <a:r>
              <a:rPr lang="de-DE" dirty="0" err="1"/>
              <a:t>Perceptions</a:t>
            </a:r>
            <a:r>
              <a:rPr lang="de-DE" dirty="0"/>
              <a:t> </a:t>
            </a:r>
            <a:r>
              <a:rPr lang="de-DE" dirty="0" err="1"/>
              <a:t>of</a:t>
            </a:r>
            <a:r>
              <a:rPr lang="de-DE" dirty="0"/>
              <a:t> </a:t>
            </a:r>
            <a:r>
              <a:rPr lang="de-DE" dirty="0" err="1"/>
              <a:t>corruption</a:t>
            </a:r>
            <a:r>
              <a:rPr lang="de-DE" dirty="0"/>
              <a:t>: Die Bewertung der Korruptionswahrnehmung in</a:t>
            </a:r>
          </a:p>
          <a:p>
            <a:r>
              <a:rPr lang="de-DE" dirty="0"/>
              <a:t>verschiedenen Ländern:0.0 (Country: </a:t>
            </a:r>
            <a:r>
              <a:rPr lang="de-DE" dirty="0" err="1"/>
              <a:t>Bosnia</a:t>
            </a:r>
            <a:r>
              <a:rPr lang="de-DE" dirty="0"/>
              <a:t> and </a:t>
            </a:r>
            <a:r>
              <a:rPr lang="de-DE" dirty="0" err="1"/>
              <a:t>Herzegovina</a:t>
            </a:r>
            <a:r>
              <a:rPr lang="de-DE" dirty="0"/>
              <a:t>)</a:t>
            </a:r>
          </a:p>
          <a:p>
            <a:endParaRPr lang="de-DE" dirty="0"/>
          </a:p>
          <a:p>
            <a:endParaRPr lang="en-US" dirty="0"/>
          </a:p>
        </p:txBody>
      </p:sp>
      <p:sp>
        <p:nvSpPr>
          <p:cNvPr id="4" name="Rectangle 1">
            <a:extLst>
              <a:ext uri="{FF2B5EF4-FFF2-40B4-BE49-F238E27FC236}">
                <a16:creationId xmlns:a16="http://schemas.microsoft.com/office/drawing/2014/main" id="{494D553C-CB8A-A6AC-5D8B-FE070C2463B9}"/>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a:ln>
                  <a:noFill/>
                </a:ln>
                <a:solidFill>
                  <a:srgbClr val="067D17"/>
                </a:solidFill>
                <a:effectLst/>
                <a:latin typeface="Arial Unicode MS"/>
              </a:rPr>
              <a:t>GDP per capita</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63257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E8EDF3-7DF5-D241-F230-32BD8C20940B}"/>
              </a:ext>
            </a:extLst>
          </p:cNvPr>
          <p:cNvSpPr>
            <a:spLocks noGrp="1"/>
          </p:cNvSpPr>
          <p:nvPr>
            <p:ph type="title"/>
          </p:nvPr>
        </p:nvSpPr>
        <p:spPr/>
        <p:txBody>
          <a:bodyPr/>
          <a:lstStyle/>
          <a:p>
            <a:pPr algn="ctr"/>
            <a:r>
              <a:rPr lang="de-DE" dirty="0">
                <a:solidFill>
                  <a:srgbClr val="00B050"/>
                </a:solidFill>
              </a:rPr>
              <a:t>Maximalwerte für jeden Faktor</a:t>
            </a:r>
          </a:p>
        </p:txBody>
      </p:sp>
      <p:sp>
        <p:nvSpPr>
          <p:cNvPr id="3" name="Inhaltsplatzhalter 2">
            <a:extLst>
              <a:ext uri="{FF2B5EF4-FFF2-40B4-BE49-F238E27FC236}">
                <a16:creationId xmlns:a16="http://schemas.microsoft.com/office/drawing/2014/main" id="{92E1BFDF-0788-F448-815F-96C68455F385}"/>
              </a:ext>
            </a:extLst>
          </p:cNvPr>
          <p:cNvSpPr>
            <a:spLocks noGrp="1"/>
          </p:cNvSpPr>
          <p:nvPr>
            <p:ph idx="1"/>
          </p:nvPr>
        </p:nvSpPr>
        <p:spPr/>
        <p:txBody>
          <a:bodyPr>
            <a:normAutofit/>
          </a:bodyPr>
          <a:lstStyle/>
          <a:p>
            <a:r>
              <a:rPr lang="de-DE" dirty="0"/>
              <a:t> </a:t>
            </a:r>
          </a:p>
          <a:p>
            <a:endParaRPr lang="de-DE" dirty="0"/>
          </a:p>
          <a:p>
            <a:endParaRPr lang="en-US" dirty="0"/>
          </a:p>
        </p:txBody>
      </p:sp>
      <p:sp>
        <p:nvSpPr>
          <p:cNvPr id="4" name="Rectangle 1">
            <a:extLst>
              <a:ext uri="{FF2B5EF4-FFF2-40B4-BE49-F238E27FC236}">
                <a16:creationId xmlns:a16="http://schemas.microsoft.com/office/drawing/2014/main" id="{494D553C-CB8A-A6AC-5D8B-FE070C2463B9}"/>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a:ln>
                  <a:noFill/>
                </a:ln>
                <a:solidFill>
                  <a:srgbClr val="067D17"/>
                </a:solidFill>
                <a:effectLst/>
                <a:latin typeface="Arial Unicode MS"/>
              </a:rPr>
              <a:t>GDP per capita</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6" name="Inhaltsplatzhalter 2">
            <a:extLst>
              <a:ext uri="{FF2B5EF4-FFF2-40B4-BE49-F238E27FC236}">
                <a16:creationId xmlns:a16="http://schemas.microsoft.com/office/drawing/2014/main" id="{559E892A-F619-7B39-B238-98D7AA9406F9}"/>
              </a:ext>
            </a:extLst>
          </p:cNvPr>
          <p:cNvSpPr txBox="1">
            <a:spLocks/>
          </p:cNvSpPr>
          <p:nvPr/>
        </p:nvSpPr>
        <p:spPr>
          <a:xfrm>
            <a:off x="1249680" y="2260601"/>
            <a:ext cx="10058400" cy="3760891"/>
          </a:xfrm>
          <a:prstGeom prst="rect">
            <a:avLst/>
          </a:prstGeom>
        </p:spPr>
        <p:txBody>
          <a:bodyPr vert="horz" lIns="0" tIns="45720" rIns="0" bIns="45720" rtlCol="0">
            <a:normAutofit fontScale="92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de-DE" dirty="0"/>
              <a:t>Score: </a:t>
            </a:r>
            <a:r>
              <a:rPr lang="de-DE" dirty="0" err="1"/>
              <a:t>Glücklichkeitswert</a:t>
            </a:r>
            <a:r>
              <a:rPr lang="de-DE" dirty="0"/>
              <a:t> :  7.769 (Country: </a:t>
            </a:r>
            <a:r>
              <a:rPr lang="de-DE" dirty="0" err="1"/>
              <a:t>Finland</a:t>
            </a:r>
            <a:r>
              <a:rPr lang="de-DE" dirty="0"/>
              <a:t>) </a:t>
            </a:r>
          </a:p>
          <a:p>
            <a:r>
              <a:rPr lang="it-IT" dirty="0"/>
              <a:t>GDP per capita: BIP pro Kopf</a:t>
            </a:r>
            <a:r>
              <a:rPr lang="de-DE" dirty="0"/>
              <a:t>:  </a:t>
            </a:r>
            <a:r>
              <a:rPr lang="en-US" dirty="0"/>
              <a:t>2.096 (Country: United Arab Emirates)</a:t>
            </a:r>
          </a:p>
          <a:p>
            <a:r>
              <a:rPr lang="de-DE" dirty="0" err="1"/>
              <a:t>Social</a:t>
            </a:r>
            <a:r>
              <a:rPr lang="de-DE" dirty="0"/>
              <a:t> support: Stärke der Sozialleistungen :1.644 (Country: Iceland))</a:t>
            </a:r>
          </a:p>
          <a:p>
            <a:r>
              <a:rPr lang="de-DE" dirty="0" err="1"/>
              <a:t>Healthy</a:t>
            </a:r>
            <a:r>
              <a:rPr lang="de-DE" dirty="0"/>
              <a:t> </a:t>
            </a:r>
            <a:r>
              <a:rPr lang="de-DE" dirty="0" err="1"/>
              <a:t>life</a:t>
            </a:r>
            <a:r>
              <a:rPr lang="de-DE" dirty="0"/>
              <a:t> </a:t>
            </a:r>
            <a:r>
              <a:rPr lang="de-DE" dirty="0" err="1"/>
              <a:t>expectancy</a:t>
            </a:r>
            <a:r>
              <a:rPr lang="de-DE" dirty="0"/>
              <a:t>: Wert über die Lebenserwartung : 1.141 (Country: Singapore)</a:t>
            </a:r>
          </a:p>
          <a:p>
            <a:r>
              <a:rPr lang="de-DE" dirty="0"/>
              <a:t>Freedom </a:t>
            </a:r>
            <a:r>
              <a:rPr lang="de-DE" dirty="0" err="1"/>
              <a:t>to</a:t>
            </a:r>
            <a:r>
              <a:rPr lang="de-DE" dirty="0"/>
              <a:t> </a:t>
            </a:r>
            <a:r>
              <a:rPr lang="de-DE" dirty="0" err="1"/>
              <a:t>make</a:t>
            </a:r>
            <a:r>
              <a:rPr lang="de-DE" dirty="0"/>
              <a:t> </a:t>
            </a:r>
            <a:r>
              <a:rPr lang="de-DE" dirty="0" err="1"/>
              <a:t>life</a:t>
            </a:r>
            <a:r>
              <a:rPr lang="de-DE" dirty="0"/>
              <a:t> </a:t>
            </a:r>
            <a:r>
              <a:rPr lang="de-DE" dirty="0" err="1"/>
              <a:t>choices</a:t>
            </a:r>
            <a:r>
              <a:rPr lang="de-DE" dirty="0"/>
              <a:t>: Wert über die Möglichkeit der freien Entfaltung </a:t>
            </a:r>
            <a:r>
              <a:rPr lang="en-US" dirty="0"/>
              <a:t>'Freedom to make life choices': 0.724 (Country: Uzbekistan)</a:t>
            </a:r>
            <a:endParaRPr lang="de-DE" dirty="0"/>
          </a:p>
          <a:p>
            <a:r>
              <a:rPr lang="de-DE" dirty="0" err="1"/>
              <a:t>Generosity</a:t>
            </a:r>
            <a:r>
              <a:rPr lang="de-DE" dirty="0"/>
              <a:t>: Wert über die Großzügigkeit': 0.598 (Country: Myanmar)</a:t>
            </a:r>
          </a:p>
          <a:p>
            <a:r>
              <a:rPr lang="de-DE" dirty="0" err="1"/>
              <a:t>Perceptions</a:t>
            </a:r>
            <a:r>
              <a:rPr lang="de-DE" dirty="0"/>
              <a:t> </a:t>
            </a:r>
            <a:r>
              <a:rPr lang="de-DE" dirty="0" err="1"/>
              <a:t>of</a:t>
            </a:r>
            <a:r>
              <a:rPr lang="de-DE" dirty="0"/>
              <a:t> </a:t>
            </a:r>
            <a:r>
              <a:rPr lang="de-DE" dirty="0" err="1"/>
              <a:t>corruption</a:t>
            </a:r>
            <a:r>
              <a:rPr lang="de-DE" dirty="0"/>
              <a:t>: Die Bewertung der Korruptionswahrnehmung in</a:t>
            </a:r>
          </a:p>
          <a:p>
            <a:r>
              <a:rPr lang="de-DE" dirty="0"/>
              <a:t>verschiedenen Ländern:0.457 (Country: Singapore)</a:t>
            </a:r>
          </a:p>
          <a:p>
            <a:endParaRPr lang="en-US" dirty="0"/>
          </a:p>
        </p:txBody>
      </p:sp>
    </p:spTree>
    <p:extLst>
      <p:ext uri="{BB962C8B-B14F-4D97-AF65-F5344CB8AC3E}">
        <p14:creationId xmlns:p14="http://schemas.microsoft.com/office/powerpoint/2010/main" val="3041581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00D411-D3A6-F560-4AF6-5BD4987A46A1}"/>
              </a:ext>
            </a:extLst>
          </p:cNvPr>
          <p:cNvSpPr>
            <a:spLocks noGrp="1"/>
          </p:cNvSpPr>
          <p:nvPr>
            <p:ph type="title"/>
          </p:nvPr>
        </p:nvSpPr>
        <p:spPr>
          <a:xfrm>
            <a:off x="1097280" y="286602"/>
            <a:ext cx="10771066" cy="1938123"/>
          </a:xfrm>
        </p:spPr>
        <p:txBody>
          <a:bodyPr>
            <a:normAutofit fontScale="90000"/>
          </a:bodyPr>
          <a:lstStyle/>
          <a:p>
            <a:pPr algn="ctr"/>
            <a:br>
              <a:rPr lang="de-DE" sz="4400" dirty="0">
                <a:solidFill>
                  <a:srgbClr val="00B050"/>
                </a:solidFill>
              </a:rPr>
            </a:br>
            <a:br>
              <a:rPr lang="de-DE" sz="4400" dirty="0">
                <a:solidFill>
                  <a:srgbClr val="00B050"/>
                </a:solidFill>
              </a:rPr>
            </a:br>
            <a:br>
              <a:rPr lang="de-DE" sz="4400" dirty="0">
                <a:solidFill>
                  <a:srgbClr val="00B050"/>
                </a:solidFill>
              </a:rPr>
            </a:br>
            <a:br>
              <a:rPr lang="de-DE" sz="4400" dirty="0">
                <a:solidFill>
                  <a:srgbClr val="00B050"/>
                </a:solidFill>
              </a:rPr>
            </a:br>
            <a:r>
              <a:rPr lang="de-DE" sz="4400" dirty="0">
                <a:solidFill>
                  <a:srgbClr val="00B050"/>
                </a:solidFill>
              </a:rPr>
              <a:t>Korrelation zwischen verschiedenen Faktoren und der </a:t>
            </a:r>
            <a:r>
              <a:rPr lang="de-DE" sz="4400" dirty="0" err="1">
                <a:solidFill>
                  <a:srgbClr val="00B050"/>
                </a:solidFill>
              </a:rPr>
              <a:t>Glücklichkeitsbewertung</a:t>
            </a:r>
            <a:r>
              <a:rPr lang="de-DE" sz="4400" dirty="0">
                <a:solidFill>
                  <a:srgbClr val="00B050"/>
                </a:solidFill>
              </a:rPr>
              <a:t>  </a:t>
            </a:r>
            <a:r>
              <a:rPr lang="de-DE" sz="4400" dirty="0">
                <a:solidFill>
                  <a:srgbClr val="00B050"/>
                </a:solidFill>
                <a:sym typeface="Wingdings" panose="05000000000000000000" pitchFamily="2" charset="2"/>
              </a:rPr>
              <a:t> </a:t>
            </a:r>
            <a:br>
              <a:rPr lang="de-DE" sz="2000" dirty="0">
                <a:solidFill>
                  <a:srgbClr val="00B050"/>
                </a:solidFill>
                <a:latin typeface="+mn-lt"/>
              </a:rPr>
            </a:br>
            <a:br>
              <a:rPr lang="de-DE" sz="1200" dirty="0">
                <a:solidFill>
                  <a:srgbClr val="00B050"/>
                </a:solidFill>
              </a:rPr>
            </a:br>
            <a:r>
              <a:rPr lang="de-DE" sz="1200" dirty="0">
                <a:solidFill>
                  <a:srgbClr val="00B050"/>
                </a:solidFill>
              </a:rPr>
              <a:t> </a:t>
            </a:r>
            <a:br>
              <a:rPr lang="de-DE" sz="1200" dirty="0">
                <a:solidFill>
                  <a:srgbClr val="00B050"/>
                </a:solidFill>
              </a:rPr>
            </a:br>
            <a:endParaRPr lang="de-DE" sz="1200" dirty="0">
              <a:solidFill>
                <a:srgbClr val="00B050"/>
              </a:solidFill>
            </a:endParaRPr>
          </a:p>
        </p:txBody>
      </p:sp>
      <p:sp>
        <p:nvSpPr>
          <p:cNvPr id="3" name="Inhaltsplatzhalter 2">
            <a:extLst>
              <a:ext uri="{FF2B5EF4-FFF2-40B4-BE49-F238E27FC236}">
                <a16:creationId xmlns:a16="http://schemas.microsoft.com/office/drawing/2014/main" id="{72AFCFBC-E21F-7B14-CF57-01330A695F1F}"/>
              </a:ext>
            </a:extLst>
          </p:cNvPr>
          <p:cNvSpPr>
            <a:spLocks noGrp="1"/>
          </p:cNvSpPr>
          <p:nvPr>
            <p:ph idx="1"/>
          </p:nvPr>
        </p:nvSpPr>
        <p:spPr>
          <a:xfrm>
            <a:off x="1168302" y="2108201"/>
            <a:ext cx="10058400" cy="3760891"/>
          </a:xfrm>
        </p:spPr>
        <p:txBody>
          <a:bodyPr>
            <a:normAutofit/>
          </a:bodyPr>
          <a:lstStyle/>
          <a:p>
            <a:r>
              <a:rPr lang="en-US" dirty="0"/>
              <a:t> </a:t>
            </a:r>
            <a:r>
              <a:rPr lang="de-DE" dirty="0"/>
              <a:t>Korrelation zwischen 'Score' und 'Pro-Kopf-BIP': 0,80</a:t>
            </a:r>
          </a:p>
          <a:p>
            <a:r>
              <a:rPr lang="de-DE" dirty="0"/>
              <a:t>Korrelation zwischen 'Score' und 'Soziale Unterstützung': 0.76</a:t>
            </a:r>
          </a:p>
          <a:p>
            <a:r>
              <a:rPr lang="de-DE" dirty="0"/>
              <a:t>Korrelation zwischen 'Score' und 'Gesunde Lebenserwartung': 0.76</a:t>
            </a:r>
          </a:p>
          <a:p>
            <a:r>
              <a:rPr lang="de-DE" dirty="0"/>
              <a:t>Korrelation zwischen 'Score' und 'Freiheit, Lebensentscheidungen zu treffen': 0.54</a:t>
            </a:r>
          </a:p>
          <a:p>
            <a:r>
              <a:rPr lang="de-DE" dirty="0"/>
              <a:t>Korrelation zwischen 'Score' und 'Großzügigkeit': 0.11</a:t>
            </a:r>
          </a:p>
          <a:p>
            <a:r>
              <a:rPr lang="de-DE" dirty="0"/>
              <a:t>Korrelation zwischen 'Score' und 'Korruptionswahrnehmung': 0.40</a:t>
            </a:r>
            <a:endParaRPr lang="en-US" dirty="0"/>
          </a:p>
          <a:p>
            <a:endParaRPr lang="de-DE" dirty="0"/>
          </a:p>
        </p:txBody>
      </p:sp>
      <p:pic>
        <p:nvPicPr>
          <p:cNvPr id="4" name="Grafik 3">
            <a:extLst>
              <a:ext uri="{FF2B5EF4-FFF2-40B4-BE49-F238E27FC236}">
                <a16:creationId xmlns:a16="http://schemas.microsoft.com/office/drawing/2014/main" id="{DB1973CC-C052-D3C9-5E37-3F92A1BB1554}"/>
              </a:ext>
            </a:extLst>
          </p:cNvPr>
          <p:cNvPicPr>
            <a:picLocks noChangeAspect="1"/>
          </p:cNvPicPr>
          <p:nvPr/>
        </p:nvPicPr>
        <p:blipFill>
          <a:blip r:embed="rId2"/>
          <a:stretch>
            <a:fillRect/>
          </a:stretch>
        </p:blipFill>
        <p:spPr>
          <a:xfrm>
            <a:off x="663647" y="5296956"/>
            <a:ext cx="10108044" cy="904974"/>
          </a:xfrm>
          <a:prstGeom prst="rect">
            <a:avLst/>
          </a:prstGeom>
        </p:spPr>
      </p:pic>
    </p:spTree>
    <p:extLst>
      <p:ext uri="{BB962C8B-B14F-4D97-AF65-F5344CB8AC3E}">
        <p14:creationId xmlns:p14="http://schemas.microsoft.com/office/powerpoint/2010/main" val="23452588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nhaltsplatzhalter 8" descr="Ein Bild, das Text, Screenshot, Quadrat, Rechteck enthält.&#10;&#10;Automatisch generierte Beschreibung">
            <a:extLst>
              <a:ext uri="{FF2B5EF4-FFF2-40B4-BE49-F238E27FC236}">
                <a16:creationId xmlns:a16="http://schemas.microsoft.com/office/drawing/2014/main" id="{5113449B-0198-EBD9-F1BE-ABC9E6462019}"/>
              </a:ext>
            </a:extLst>
          </p:cNvPr>
          <p:cNvPicPr>
            <a:picLocks noGrp="1" noChangeAspect="1"/>
          </p:cNvPicPr>
          <p:nvPr>
            <p:ph idx="1"/>
          </p:nvPr>
        </p:nvPicPr>
        <p:blipFill>
          <a:blip r:embed="rId2"/>
          <a:stretch>
            <a:fillRect/>
          </a:stretch>
        </p:blipFill>
        <p:spPr>
          <a:xfrm>
            <a:off x="1154699" y="1467960"/>
            <a:ext cx="9102055" cy="4847998"/>
          </a:xfrm>
        </p:spPr>
      </p:pic>
      <p:sp>
        <p:nvSpPr>
          <p:cNvPr id="12" name="Rectangle 1">
            <a:extLst>
              <a:ext uri="{FF2B5EF4-FFF2-40B4-BE49-F238E27FC236}">
                <a16:creationId xmlns:a16="http://schemas.microsoft.com/office/drawing/2014/main" id="{A04BEA43-96E5-20D4-6E29-B43C5E13C111}"/>
              </a:ext>
            </a:extLst>
          </p:cNvPr>
          <p:cNvSpPr>
            <a:spLocks noGrp="1" noChangeArrowheads="1"/>
          </p:cNvSpPr>
          <p:nvPr>
            <p:ph type="title"/>
          </p:nvPr>
        </p:nvSpPr>
        <p:spPr bwMode="auto">
          <a:xfrm>
            <a:off x="1935245" y="275998"/>
            <a:ext cx="8321509" cy="4001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000" b="0" i="0" u="none" strike="noStrike" cap="none" normalizeH="0" baseline="0" dirty="0">
                <a:ln>
                  <a:noFill/>
                </a:ln>
                <a:solidFill>
                  <a:srgbClr val="067D17"/>
                </a:solidFill>
                <a:effectLst/>
                <a:latin typeface="Arial Unicode MS"/>
              </a:rPr>
              <a:t>Korrelationsmatrix mit dem Einfluss von Faktoren auf das </a:t>
            </a:r>
            <a:r>
              <a:rPr kumimoji="0" lang="de-DE" altLang="de-DE" sz="2000" b="0" i="0" u="none" strike="noStrike" cap="none" normalizeH="0" baseline="0" dirty="0" err="1">
                <a:ln>
                  <a:noFill/>
                </a:ln>
                <a:solidFill>
                  <a:srgbClr val="067D17"/>
                </a:solidFill>
                <a:effectLst/>
                <a:latin typeface="Arial Unicode MS"/>
              </a:rPr>
              <a:t>Glücklichkeitswert</a:t>
            </a:r>
            <a:endParaRPr kumimoji="0" lang="de-DE" altLang="de-DE" sz="2000" b="0" i="0" u="none" strike="noStrike" cap="none" normalizeH="0" baseline="0" dirty="0">
              <a:ln>
                <a:noFill/>
              </a:ln>
              <a:solidFill>
                <a:schemeClr val="tx1"/>
              </a:solidFill>
              <a:effectLst/>
              <a:latin typeface="Arial" panose="020B0604020202020204" pitchFamily="34" charset="0"/>
            </a:endParaRPr>
          </a:p>
        </p:txBody>
      </p:sp>
      <p:sp>
        <p:nvSpPr>
          <p:cNvPr id="3" name="Titel 1">
            <a:extLst>
              <a:ext uri="{FF2B5EF4-FFF2-40B4-BE49-F238E27FC236}">
                <a16:creationId xmlns:a16="http://schemas.microsoft.com/office/drawing/2014/main" id="{19C17D4A-FF3F-1ADF-EC45-140742303484}"/>
              </a:ext>
            </a:extLst>
          </p:cNvPr>
          <p:cNvSpPr txBox="1">
            <a:spLocks/>
          </p:cNvSpPr>
          <p:nvPr/>
        </p:nvSpPr>
        <p:spPr>
          <a:xfrm>
            <a:off x="1154699" y="676108"/>
            <a:ext cx="10058400" cy="791851"/>
          </a:xfrm>
          <a:prstGeom prst="rect">
            <a:avLst/>
          </a:prstGeom>
        </p:spPr>
        <p:txBody>
          <a:bodyPr vert="horz" lIns="91440" tIns="45720" rIns="91440" bIns="45720" rtlCol="0" anchor="b">
            <a:normAutofit fontScale="60000" lnSpcReduction="2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br>
              <a:rPr lang="de-DE" sz="2000" dirty="0">
                <a:latin typeface="+mn-lt"/>
              </a:rPr>
            </a:br>
            <a:br>
              <a:rPr lang="de-DE" sz="2000" dirty="0">
                <a:latin typeface="+mn-lt"/>
              </a:rPr>
            </a:br>
            <a:r>
              <a:rPr lang="de-DE" sz="2000" dirty="0">
                <a:latin typeface="+mn-lt"/>
              </a:rPr>
              <a:t>Ein positiver Korrelationskoeffizient deutet darauf hin, dass höhere Werte des betreffenden Faktors mit höheren </a:t>
            </a:r>
            <a:r>
              <a:rPr lang="de-DE" sz="2000" dirty="0" err="1">
                <a:latin typeface="+mn-lt"/>
              </a:rPr>
              <a:t>Glücklichkeitsbewertungen</a:t>
            </a:r>
            <a:r>
              <a:rPr lang="de-DE" sz="2000" dirty="0">
                <a:latin typeface="+mn-lt"/>
              </a:rPr>
              <a:t> verbunden sind.</a:t>
            </a:r>
            <a:br>
              <a:rPr lang="de-DE" sz="1200" dirty="0"/>
            </a:br>
            <a:r>
              <a:rPr lang="de-DE" sz="1200" dirty="0"/>
              <a:t> </a:t>
            </a:r>
            <a:br>
              <a:rPr lang="de-DE" sz="1200" dirty="0"/>
            </a:br>
            <a:endParaRPr lang="de-DE" sz="1200" dirty="0"/>
          </a:p>
        </p:txBody>
      </p:sp>
    </p:spTree>
    <p:extLst>
      <p:ext uri="{BB962C8B-B14F-4D97-AF65-F5344CB8AC3E}">
        <p14:creationId xmlns:p14="http://schemas.microsoft.com/office/powerpoint/2010/main" val="1829155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778799"/>
          </a:xfrm>
        </p:spPr>
        <p:txBody>
          <a:bodyPr vert="horz" lIns="91440" tIns="45720" rIns="91440" bIns="45720" rtlCol="0">
            <a:normAutofit/>
          </a:bodyPr>
          <a:lstStyle/>
          <a:p>
            <a:r>
              <a:rPr lang="de-DE" dirty="0"/>
              <a:t> </a:t>
            </a:r>
          </a:p>
        </p:txBody>
      </p:sp>
      <p:sp>
        <p:nvSpPr>
          <p:cNvPr id="5" name="Inhaltsplatzhalter 4">
            <a:extLst>
              <a:ext uri="{FF2B5EF4-FFF2-40B4-BE49-F238E27FC236}">
                <a16:creationId xmlns:a16="http://schemas.microsoft.com/office/drawing/2014/main" id="{B98B7D3E-FB6D-2A37-F0E5-F539FE8F750B}"/>
              </a:ext>
            </a:extLst>
          </p:cNvPr>
          <p:cNvSpPr>
            <a:spLocks noGrp="1"/>
          </p:cNvSpPr>
          <p:nvPr>
            <p:ph idx="1"/>
          </p:nvPr>
        </p:nvSpPr>
        <p:spPr/>
        <p:txBody>
          <a:bodyPr>
            <a:noAutofit/>
          </a:bodyPr>
          <a:lstStyle/>
          <a:p>
            <a:r>
              <a:rPr lang="de-DE" sz="1800" dirty="0"/>
              <a:t> </a:t>
            </a:r>
          </a:p>
        </p:txBody>
      </p:sp>
      <p:sp>
        <p:nvSpPr>
          <p:cNvPr id="6" name="Titel 1">
            <a:extLst>
              <a:ext uri="{FF2B5EF4-FFF2-40B4-BE49-F238E27FC236}">
                <a16:creationId xmlns:a16="http://schemas.microsoft.com/office/drawing/2014/main" id="{6B79E62E-865C-0DC1-2348-A9C42AB158F0}"/>
              </a:ext>
            </a:extLst>
          </p:cNvPr>
          <p:cNvSpPr txBox="1">
            <a:spLocks/>
          </p:cNvSpPr>
          <p:nvPr/>
        </p:nvSpPr>
        <p:spPr>
          <a:xfrm>
            <a:off x="1097280" y="209724"/>
            <a:ext cx="10227858" cy="1518407"/>
          </a:xfrm>
          <a:prstGeom prst="rect">
            <a:avLst/>
          </a:prstGeom>
        </p:spPr>
        <p:txBody>
          <a:bodyPr vert="horz" lIns="91440" tIns="45720" rIns="91440" bIns="45720" rtlCol="0" anchor="b">
            <a:normAutofit fontScale="92500" lnSpcReduction="2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de-DE" sz="4400" dirty="0">
                <a:solidFill>
                  <a:schemeClr val="tx1"/>
                </a:solidFill>
              </a:rPr>
              <a:t>Projekt 1</a:t>
            </a:r>
            <a:br>
              <a:rPr lang="de-DE" sz="4400" dirty="0">
                <a:solidFill>
                  <a:schemeClr val="tx1"/>
                </a:solidFill>
              </a:rPr>
            </a:br>
            <a:br>
              <a:rPr lang="de-DE" sz="4400" dirty="0">
                <a:solidFill>
                  <a:schemeClr val="tx1"/>
                </a:solidFill>
              </a:rPr>
            </a:br>
            <a:r>
              <a:rPr lang="de-DE" sz="4400" dirty="0">
                <a:solidFill>
                  <a:schemeClr val="tx1"/>
                </a:solidFill>
              </a:rPr>
              <a:t>Globales Glück </a:t>
            </a:r>
          </a:p>
        </p:txBody>
      </p:sp>
      <p:sp>
        <p:nvSpPr>
          <p:cNvPr id="9" name="Textfeld 8">
            <a:extLst>
              <a:ext uri="{FF2B5EF4-FFF2-40B4-BE49-F238E27FC236}">
                <a16:creationId xmlns:a16="http://schemas.microsoft.com/office/drawing/2014/main" id="{0E26E3ED-6964-F3D2-52FE-B8C17352D175}"/>
              </a:ext>
            </a:extLst>
          </p:cNvPr>
          <p:cNvSpPr txBox="1"/>
          <p:nvPr/>
        </p:nvSpPr>
        <p:spPr>
          <a:xfrm>
            <a:off x="964734" y="2692433"/>
            <a:ext cx="10838576" cy="1200329"/>
          </a:xfrm>
          <a:prstGeom prst="rect">
            <a:avLst/>
          </a:prstGeom>
          <a:noFill/>
        </p:spPr>
        <p:txBody>
          <a:bodyPr wrap="square">
            <a:spAutoFit/>
          </a:bodyPr>
          <a:lstStyle/>
          <a:p>
            <a:r>
              <a:rPr lang="de-DE" dirty="0"/>
              <a:t>Es ist wichtig zu beachten, dass Korrelationen allein keine Kausalität bedeuten. Nur weil zwei Variablen korrelieren, bedeutet das nicht zwangsläufig, dass eine die andere beeinflusst.</a:t>
            </a:r>
          </a:p>
          <a:p>
            <a:endParaRPr lang="de-DE" dirty="0"/>
          </a:p>
          <a:p>
            <a:r>
              <a:rPr lang="de-DE" dirty="0"/>
              <a:t> Es könnten auch gemeinsame Einflussfaktoren im Spiel sein.</a:t>
            </a:r>
          </a:p>
        </p:txBody>
      </p:sp>
    </p:spTree>
    <p:extLst>
      <p:ext uri="{BB962C8B-B14F-4D97-AF65-F5344CB8AC3E}">
        <p14:creationId xmlns:p14="http://schemas.microsoft.com/office/powerpoint/2010/main" val="1607613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00D411-D3A6-F560-4AF6-5BD4987A46A1}"/>
              </a:ext>
            </a:extLst>
          </p:cNvPr>
          <p:cNvSpPr>
            <a:spLocks noGrp="1"/>
          </p:cNvSpPr>
          <p:nvPr>
            <p:ph type="title"/>
          </p:nvPr>
        </p:nvSpPr>
        <p:spPr>
          <a:xfrm>
            <a:off x="367438" y="67112"/>
            <a:ext cx="11637208" cy="998289"/>
          </a:xfrm>
        </p:spPr>
        <p:txBody>
          <a:bodyPr>
            <a:noAutofit/>
          </a:bodyPr>
          <a:lstStyle/>
          <a:p>
            <a:r>
              <a:rPr lang="de-DE" sz="1800" dirty="0">
                <a:latin typeface="+mn-lt"/>
              </a:rPr>
              <a:t>Um den Einfluss der einzelnen Elemente auf die Punktzahl darzustellen, haben wir ein Balkendiagramm erstellt, das die Koeffizienten eines linearen Regressionsmodells anzeigt. </a:t>
            </a:r>
            <a:br>
              <a:rPr lang="de-DE" sz="1800" dirty="0">
                <a:latin typeface="+mn-lt"/>
              </a:rPr>
            </a:br>
            <a:br>
              <a:rPr lang="de-DE" sz="1800" dirty="0">
                <a:latin typeface="+mn-lt"/>
              </a:rPr>
            </a:br>
            <a:r>
              <a:rPr lang="de-DE" sz="1800" dirty="0">
                <a:latin typeface="+mn-lt"/>
              </a:rPr>
              <a:t>Jeder Koeffizient stellt die Auswirkung eines bestimmten Elements auf die Punktzahl dar.  </a:t>
            </a:r>
          </a:p>
        </p:txBody>
      </p:sp>
      <p:sp>
        <p:nvSpPr>
          <p:cNvPr id="3" name="Inhaltsplatzhalter 2">
            <a:extLst>
              <a:ext uri="{FF2B5EF4-FFF2-40B4-BE49-F238E27FC236}">
                <a16:creationId xmlns:a16="http://schemas.microsoft.com/office/drawing/2014/main" id="{72AFCFBC-E21F-7B14-CF57-01330A695F1F}"/>
              </a:ext>
            </a:extLst>
          </p:cNvPr>
          <p:cNvSpPr>
            <a:spLocks noGrp="1"/>
          </p:cNvSpPr>
          <p:nvPr>
            <p:ph idx="1"/>
          </p:nvPr>
        </p:nvSpPr>
        <p:spPr/>
        <p:txBody>
          <a:bodyPr/>
          <a:lstStyle/>
          <a:p>
            <a:r>
              <a:rPr lang="de-DE" dirty="0"/>
              <a:t> </a:t>
            </a:r>
          </a:p>
        </p:txBody>
      </p:sp>
      <p:pic>
        <p:nvPicPr>
          <p:cNvPr id="7" name="Grafik 6" descr="Ein Bild, das Text, Screenshot, Diagramm, Reihe enthält.&#10;&#10;Automatisch generierte Beschreibung">
            <a:extLst>
              <a:ext uri="{FF2B5EF4-FFF2-40B4-BE49-F238E27FC236}">
                <a16:creationId xmlns:a16="http://schemas.microsoft.com/office/drawing/2014/main" id="{A066DF35-BE69-F98E-7220-3FE48C6B0E33}"/>
              </a:ext>
            </a:extLst>
          </p:cNvPr>
          <p:cNvPicPr>
            <a:picLocks noChangeAspect="1"/>
          </p:cNvPicPr>
          <p:nvPr/>
        </p:nvPicPr>
        <p:blipFill>
          <a:blip r:embed="rId2"/>
          <a:stretch>
            <a:fillRect/>
          </a:stretch>
        </p:blipFill>
        <p:spPr>
          <a:xfrm>
            <a:off x="807164" y="1307126"/>
            <a:ext cx="10467640" cy="4965202"/>
          </a:xfrm>
          <a:prstGeom prst="rect">
            <a:avLst/>
          </a:prstGeom>
        </p:spPr>
      </p:pic>
    </p:spTree>
    <p:extLst>
      <p:ext uri="{BB962C8B-B14F-4D97-AF65-F5344CB8AC3E}">
        <p14:creationId xmlns:p14="http://schemas.microsoft.com/office/powerpoint/2010/main" val="1178954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hteck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pic>
        <p:nvPicPr>
          <p:cNvPr id="4" name="Bild 3" descr="Nahaufnahme eines Blatts Papier mit einem Bleistift darauf">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273" y="0"/>
            <a:ext cx="12191980" cy="6858000"/>
          </a:xfrm>
          <a:prstGeom prst="rect">
            <a:avLst/>
          </a:prstGeom>
        </p:spPr>
      </p:pic>
      <p:sp>
        <p:nvSpPr>
          <p:cNvPr id="35" name="Rechteck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338664" y="206007"/>
            <a:ext cx="7881459" cy="2901694"/>
          </a:xfrm>
        </p:spPr>
        <p:txBody>
          <a:bodyPr rtlCol="0" anchor="b">
            <a:normAutofit/>
          </a:bodyPr>
          <a:lstStyle/>
          <a:p>
            <a:r>
              <a:rPr lang="de-DE" sz="4400" dirty="0">
                <a:solidFill>
                  <a:srgbClr val="00B050"/>
                </a:solidFill>
              </a:rPr>
              <a:t>Herzlichen Dank für Ihre Aufmerksamkeit</a:t>
            </a:r>
            <a:br>
              <a:rPr lang="de-DE" sz="4400" dirty="0">
                <a:solidFill>
                  <a:schemeClr val="tx1"/>
                </a:solidFill>
              </a:rPr>
            </a:br>
            <a:endParaRPr lang="de-DE" sz="4400" dirty="0">
              <a:solidFill>
                <a:schemeClr val="tx1"/>
              </a:solidFill>
            </a:endParaRPr>
          </a:p>
        </p:txBody>
      </p:sp>
      <p:sp>
        <p:nvSpPr>
          <p:cNvPr id="3" name="Untertitel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rtlCol="0" anchor="t">
            <a:normAutofit/>
          </a:bodyPr>
          <a:lstStyle/>
          <a:p>
            <a:pPr rtl="0">
              <a:lnSpc>
                <a:spcPct val="100000"/>
              </a:lnSpc>
            </a:pPr>
            <a:r>
              <a:rPr lang="de-DE" sz="1600" dirty="0"/>
              <a:t> </a:t>
            </a:r>
          </a:p>
          <a:p>
            <a:pPr rtl="0">
              <a:lnSpc>
                <a:spcPct val="100000"/>
              </a:lnSpc>
            </a:pPr>
            <a:r>
              <a:rPr lang="de-DE" sz="1600" dirty="0"/>
              <a:t>CONSTANTIN </a:t>
            </a:r>
            <a:r>
              <a:rPr lang="de-DE" sz="1600" dirty="0" err="1"/>
              <a:t>nAUM</a:t>
            </a:r>
            <a:endParaRPr lang="de-DE" sz="1600" dirty="0"/>
          </a:p>
        </p:txBody>
      </p:sp>
      <p:cxnSp>
        <p:nvCxnSpPr>
          <p:cNvPr id="37" name="Gerader Verbinde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hteck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de-DE"/>
          </a:p>
        </p:txBody>
      </p:sp>
      <p:sp>
        <p:nvSpPr>
          <p:cNvPr id="5" name="Rectangle 1">
            <a:extLst>
              <a:ext uri="{FF2B5EF4-FFF2-40B4-BE49-F238E27FC236}">
                <a16:creationId xmlns:a16="http://schemas.microsoft.com/office/drawing/2014/main" id="{A1F64BA9-D960-EDD0-FD6D-FE4675356D01}"/>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a:ln>
                  <a:noFill/>
                </a:ln>
                <a:solidFill>
                  <a:srgbClr val="080808"/>
                </a:solidFill>
                <a:effectLst/>
                <a:latin typeface="Arial Unicode MS"/>
              </a:rPr>
              <a:t>Globales Glück</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6041241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778799"/>
          </a:xfrm>
        </p:spPr>
        <p:txBody>
          <a:bodyPr vert="horz" lIns="91440" tIns="45720" rIns="91440" bIns="45720" rtlCol="0">
            <a:normAutofit/>
          </a:bodyPr>
          <a:lstStyle/>
          <a:p>
            <a:r>
              <a:rPr lang="de-DE" dirty="0"/>
              <a:t> </a:t>
            </a:r>
          </a:p>
        </p:txBody>
      </p:sp>
      <p:sp>
        <p:nvSpPr>
          <p:cNvPr id="5" name="Inhaltsplatzhalter 4">
            <a:extLst>
              <a:ext uri="{FF2B5EF4-FFF2-40B4-BE49-F238E27FC236}">
                <a16:creationId xmlns:a16="http://schemas.microsoft.com/office/drawing/2014/main" id="{B98B7D3E-FB6D-2A37-F0E5-F539FE8F750B}"/>
              </a:ext>
            </a:extLst>
          </p:cNvPr>
          <p:cNvSpPr>
            <a:spLocks noGrp="1"/>
          </p:cNvSpPr>
          <p:nvPr>
            <p:ph idx="1"/>
          </p:nvPr>
        </p:nvSpPr>
        <p:spPr/>
        <p:txBody>
          <a:bodyPr>
            <a:noAutofit/>
          </a:bodyPr>
          <a:lstStyle/>
          <a:p>
            <a:r>
              <a:rPr lang="de-DE" sz="1800" dirty="0"/>
              <a:t>Gegeben ist ein Datensatz über die Glücklichkeit der Bewohner von 156 Ländern der Welt,</a:t>
            </a:r>
          </a:p>
          <a:p>
            <a:r>
              <a:rPr lang="de-DE" sz="1800" dirty="0"/>
              <a:t>zusammen mit weiteren vermeintlichen Einflussfaktoren in den Jahren 2018 und 2019.</a:t>
            </a:r>
          </a:p>
          <a:p>
            <a:endParaRPr lang="de-DE" sz="1800" dirty="0"/>
          </a:p>
          <a:p>
            <a:r>
              <a:rPr lang="de-DE" sz="1800" dirty="0"/>
              <a:t>Aufgabe:</a:t>
            </a:r>
          </a:p>
          <a:p>
            <a:r>
              <a:rPr lang="de-DE" sz="1800" dirty="0"/>
              <a:t>Analysiere den Datensatz unter Einsatz visueller Mittel und finde heraus, welchen Einfluss die</a:t>
            </a:r>
          </a:p>
          <a:p>
            <a:r>
              <a:rPr lang="de-DE" sz="1800" dirty="0"/>
              <a:t>einzelnen Faktoren auf die Glücklichkeit der Bewohner haben. Finde außerdem heraus, ob es</a:t>
            </a:r>
          </a:p>
          <a:p>
            <a:r>
              <a:rPr lang="de-DE" sz="1800" dirty="0"/>
              <a:t>einen Zusammenhang zwischen verschiedenen Faktoren gibt.</a:t>
            </a:r>
          </a:p>
        </p:txBody>
      </p:sp>
      <p:sp>
        <p:nvSpPr>
          <p:cNvPr id="6" name="Titel 1">
            <a:extLst>
              <a:ext uri="{FF2B5EF4-FFF2-40B4-BE49-F238E27FC236}">
                <a16:creationId xmlns:a16="http://schemas.microsoft.com/office/drawing/2014/main" id="{D7F3A535-9D0F-46E9-C46C-4F564216EB4B}"/>
              </a:ext>
            </a:extLst>
          </p:cNvPr>
          <p:cNvSpPr txBox="1">
            <a:spLocks/>
          </p:cNvSpPr>
          <p:nvPr/>
        </p:nvSpPr>
        <p:spPr>
          <a:xfrm>
            <a:off x="1097280" y="151002"/>
            <a:ext cx="10227858" cy="1577130"/>
          </a:xfrm>
          <a:prstGeom prst="rect">
            <a:avLst/>
          </a:prstGeom>
        </p:spPr>
        <p:txBody>
          <a:bodyPr vert="horz" lIns="91440" tIns="45720" rIns="91440" bIns="45720" rtlCol="0" anchor="b">
            <a:normAutofit fontScale="92500" lnSpcReduction="2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de-DE" sz="4400" dirty="0">
                <a:solidFill>
                  <a:schemeClr val="tx1"/>
                </a:solidFill>
              </a:rPr>
              <a:t>Projekt 1</a:t>
            </a:r>
            <a:br>
              <a:rPr lang="de-DE" sz="4400" dirty="0">
                <a:solidFill>
                  <a:schemeClr val="tx1"/>
                </a:solidFill>
              </a:rPr>
            </a:br>
            <a:br>
              <a:rPr lang="de-DE" sz="4400" dirty="0">
                <a:solidFill>
                  <a:schemeClr val="tx1"/>
                </a:solidFill>
              </a:rPr>
            </a:br>
            <a:r>
              <a:rPr lang="de-DE" sz="4400" dirty="0">
                <a:solidFill>
                  <a:schemeClr val="tx1"/>
                </a:solidFill>
              </a:rPr>
              <a:t>Globales Glück </a:t>
            </a:r>
          </a:p>
        </p:txBody>
      </p:sp>
      <p:sp>
        <p:nvSpPr>
          <p:cNvPr id="9" name="Rectangle 3">
            <a:extLst>
              <a:ext uri="{FF2B5EF4-FFF2-40B4-BE49-F238E27FC236}">
                <a16:creationId xmlns:a16="http://schemas.microsoft.com/office/drawing/2014/main" id="{81FEB270-2D82-FD42-D9D6-1B0FED12F751}"/>
              </a:ext>
            </a:extLst>
          </p:cNvPr>
          <p:cNvSpPr>
            <a:spLocks noChangeArrowheads="1"/>
          </p:cNvSpPr>
          <p:nvPr/>
        </p:nvSpPr>
        <p:spPr bwMode="auto">
          <a:xfrm>
            <a:off x="304800" y="3487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335143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hteck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pic>
        <p:nvPicPr>
          <p:cNvPr id="4" name="Bild 3" descr="Nahaufnahme eines Blatts Papier mit einem Bleistift darauf">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274" y="16169"/>
            <a:ext cx="12191980" cy="6858000"/>
          </a:xfrm>
          <a:prstGeom prst="rect">
            <a:avLst/>
          </a:prstGeom>
        </p:spPr>
      </p:pic>
      <p:sp>
        <p:nvSpPr>
          <p:cNvPr id="35" name="Rechteck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134225" y="763991"/>
            <a:ext cx="10926662" cy="2029544"/>
          </a:xfrm>
        </p:spPr>
        <p:txBody>
          <a:bodyPr rtlCol="0" anchor="b">
            <a:normAutofit fontScale="90000"/>
          </a:bodyPr>
          <a:lstStyle/>
          <a:p>
            <a:r>
              <a:rPr lang="de-DE" sz="4400" dirty="0">
                <a:solidFill>
                  <a:srgbClr val="00B050"/>
                </a:solidFill>
              </a:rPr>
              <a:t>Bitte lassen Sie mich wissen, </a:t>
            </a:r>
            <a:br>
              <a:rPr lang="de-DE" sz="4400" dirty="0">
                <a:solidFill>
                  <a:srgbClr val="00B050"/>
                </a:solidFill>
              </a:rPr>
            </a:br>
            <a:r>
              <a:rPr lang="de-DE" sz="4400" dirty="0">
                <a:solidFill>
                  <a:srgbClr val="00B050"/>
                </a:solidFill>
              </a:rPr>
              <a:t>wenn Sie Fragen haben oder Verbesserungsvorschläge machen wollen.</a:t>
            </a:r>
            <a:br>
              <a:rPr lang="de-DE" sz="4400" dirty="0">
                <a:solidFill>
                  <a:schemeClr val="tx1"/>
                </a:solidFill>
              </a:rPr>
            </a:br>
            <a:endParaRPr lang="de-DE" sz="4400" dirty="0">
              <a:solidFill>
                <a:schemeClr val="tx1"/>
              </a:solidFill>
            </a:endParaRPr>
          </a:p>
        </p:txBody>
      </p:sp>
      <p:sp>
        <p:nvSpPr>
          <p:cNvPr id="3" name="Untertitel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rtlCol="0" anchor="t">
            <a:normAutofit/>
          </a:bodyPr>
          <a:lstStyle/>
          <a:p>
            <a:pPr rtl="0">
              <a:lnSpc>
                <a:spcPct val="100000"/>
              </a:lnSpc>
            </a:pPr>
            <a:r>
              <a:rPr lang="de-DE" sz="1600" dirty="0"/>
              <a:t> </a:t>
            </a:r>
          </a:p>
          <a:p>
            <a:pPr rtl="0">
              <a:lnSpc>
                <a:spcPct val="100000"/>
              </a:lnSpc>
            </a:pPr>
            <a:r>
              <a:rPr lang="de-DE" sz="1600" dirty="0"/>
              <a:t>CONSTANTIN </a:t>
            </a:r>
            <a:r>
              <a:rPr lang="de-DE" sz="1600" dirty="0" err="1"/>
              <a:t>nAUM</a:t>
            </a:r>
            <a:endParaRPr lang="de-DE" sz="1600" dirty="0"/>
          </a:p>
        </p:txBody>
      </p:sp>
      <p:cxnSp>
        <p:nvCxnSpPr>
          <p:cNvPr id="37" name="Gerader Verbinde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hteck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de-DE"/>
          </a:p>
        </p:txBody>
      </p:sp>
      <p:sp>
        <p:nvSpPr>
          <p:cNvPr id="5" name="Rectangle 1">
            <a:extLst>
              <a:ext uri="{FF2B5EF4-FFF2-40B4-BE49-F238E27FC236}">
                <a16:creationId xmlns:a16="http://schemas.microsoft.com/office/drawing/2014/main" id="{A1F64BA9-D960-EDD0-FD6D-FE4675356D01}"/>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a:ln>
                  <a:noFill/>
                </a:ln>
                <a:solidFill>
                  <a:srgbClr val="080808"/>
                </a:solidFill>
                <a:effectLst/>
                <a:latin typeface="Arial Unicode MS"/>
              </a:rPr>
              <a:t>Globales Glück</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8098769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778799"/>
          </a:xfrm>
        </p:spPr>
        <p:txBody>
          <a:bodyPr vert="horz" lIns="91440" tIns="45720" rIns="91440" bIns="45720" rtlCol="0">
            <a:normAutofit/>
          </a:bodyPr>
          <a:lstStyle/>
          <a:p>
            <a:r>
              <a:rPr lang="de-DE" dirty="0"/>
              <a:t> </a:t>
            </a:r>
          </a:p>
        </p:txBody>
      </p:sp>
      <p:sp>
        <p:nvSpPr>
          <p:cNvPr id="5" name="Inhaltsplatzhalter 4">
            <a:extLst>
              <a:ext uri="{FF2B5EF4-FFF2-40B4-BE49-F238E27FC236}">
                <a16:creationId xmlns:a16="http://schemas.microsoft.com/office/drawing/2014/main" id="{B98B7D3E-FB6D-2A37-F0E5-F539FE8F750B}"/>
              </a:ext>
            </a:extLst>
          </p:cNvPr>
          <p:cNvSpPr>
            <a:spLocks noGrp="1"/>
          </p:cNvSpPr>
          <p:nvPr>
            <p:ph idx="1"/>
          </p:nvPr>
        </p:nvSpPr>
        <p:spPr/>
        <p:txBody>
          <a:bodyPr>
            <a:noAutofit/>
          </a:bodyPr>
          <a:lstStyle/>
          <a:p>
            <a:r>
              <a:rPr lang="de-DE" sz="1800" dirty="0"/>
              <a:t> </a:t>
            </a:r>
          </a:p>
        </p:txBody>
      </p:sp>
      <p:sp>
        <p:nvSpPr>
          <p:cNvPr id="4" name="Textfeld 3">
            <a:extLst>
              <a:ext uri="{FF2B5EF4-FFF2-40B4-BE49-F238E27FC236}">
                <a16:creationId xmlns:a16="http://schemas.microsoft.com/office/drawing/2014/main" id="{7B5343C6-4761-0951-9B5A-B0E270F933B3}"/>
              </a:ext>
            </a:extLst>
          </p:cNvPr>
          <p:cNvSpPr txBox="1"/>
          <p:nvPr/>
        </p:nvSpPr>
        <p:spPr>
          <a:xfrm>
            <a:off x="333801" y="2108201"/>
            <a:ext cx="11190914" cy="2862322"/>
          </a:xfrm>
          <a:prstGeom prst="rect">
            <a:avLst/>
          </a:prstGeom>
          <a:noFill/>
        </p:spPr>
        <p:txBody>
          <a:bodyPr wrap="square">
            <a:spAutoFit/>
          </a:bodyPr>
          <a:lstStyle/>
          <a:p>
            <a:r>
              <a:rPr lang="de-DE" dirty="0"/>
              <a:t>Overall rank: Rangfolge der Länder nach Glücklichkeit</a:t>
            </a:r>
          </a:p>
          <a:p>
            <a:r>
              <a:rPr lang="de-DE" dirty="0"/>
              <a:t>Country </a:t>
            </a:r>
            <a:r>
              <a:rPr lang="de-DE" dirty="0" err="1"/>
              <a:t>or</a:t>
            </a:r>
            <a:r>
              <a:rPr lang="de-DE" dirty="0"/>
              <a:t> </a:t>
            </a:r>
            <a:r>
              <a:rPr lang="de-DE" dirty="0" err="1"/>
              <a:t>region</a:t>
            </a:r>
            <a:r>
              <a:rPr lang="de-DE" dirty="0"/>
              <a:t>: Ländernamen</a:t>
            </a:r>
          </a:p>
          <a:p>
            <a:r>
              <a:rPr lang="de-DE" dirty="0"/>
              <a:t>Score: </a:t>
            </a:r>
            <a:r>
              <a:rPr lang="de-DE" dirty="0" err="1"/>
              <a:t>Glücklichkeitswert</a:t>
            </a:r>
            <a:endParaRPr lang="de-DE" dirty="0"/>
          </a:p>
          <a:p>
            <a:r>
              <a:rPr lang="de-DE" dirty="0"/>
              <a:t>GDP per </a:t>
            </a:r>
            <a:r>
              <a:rPr lang="de-DE" dirty="0" err="1"/>
              <a:t>capita</a:t>
            </a:r>
            <a:r>
              <a:rPr lang="de-DE" dirty="0"/>
              <a:t>: BIP pro Kopf</a:t>
            </a:r>
          </a:p>
          <a:p>
            <a:r>
              <a:rPr lang="de-DE" dirty="0" err="1"/>
              <a:t>Social</a:t>
            </a:r>
            <a:r>
              <a:rPr lang="de-DE" dirty="0"/>
              <a:t> support: Stärke der Sozialleistungen</a:t>
            </a:r>
          </a:p>
          <a:p>
            <a:r>
              <a:rPr lang="de-DE" dirty="0" err="1"/>
              <a:t>Healthy</a:t>
            </a:r>
            <a:r>
              <a:rPr lang="de-DE" dirty="0"/>
              <a:t> </a:t>
            </a:r>
            <a:r>
              <a:rPr lang="de-DE" dirty="0" err="1"/>
              <a:t>life</a:t>
            </a:r>
            <a:r>
              <a:rPr lang="de-DE" dirty="0"/>
              <a:t> </a:t>
            </a:r>
            <a:r>
              <a:rPr lang="de-DE" dirty="0" err="1"/>
              <a:t>expectancy</a:t>
            </a:r>
            <a:r>
              <a:rPr lang="de-DE" dirty="0"/>
              <a:t>: Wert über die Lebenserwartung</a:t>
            </a:r>
          </a:p>
          <a:p>
            <a:r>
              <a:rPr lang="de-DE" dirty="0"/>
              <a:t>Freedom </a:t>
            </a:r>
            <a:r>
              <a:rPr lang="de-DE" dirty="0" err="1"/>
              <a:t>to</a:t>
            </a:r>
            <a:r>
              <a:rPr lang="de-DE" dirty="0"/>
              <a:t> </a:t>
            </a:r>
            <a:r>
              <a:rPr lang="de-DE" dirty="0" err="1"/>
              <a:t>make</a:t>
            </a:r>
            <a:r>
              <a:rPr lang="de-DE" dirty="0"/>
              <a:t> </a:t>
            </a:r>
            <a:r>
              <a:rPr lang="de-DE" dirty="0" err="1"/>
              <a:t>life</a:t>
            </a:r>
            <a:r>
              <a:rPr lang="de-DE" dirty="0"/>
              <a:t> </a:t>
            </a:r>
            <a:r>
              <a:rPr lang="de-DE" dirty="0" err="1"/>
              <a:t>choices</a:t>
            </a:r>
            <a:r>
              <a:rPr lang="de-DE" dirty="0"/>
              <a:t>: Wert über die Möglichkeit der freien Entfaltung</a:t>
            </a:r>
          </a:p>
          <a:p>
            <a:r>
              <a:rPr lang="de-DE" dirty="0" err="1"/>
              <a:t>Generosity</a:t>
            </a:r>
            <a:r>
              <a:rPr lang="de-DE" dirty="0"/>
              <a:t>: Wert über die Großzügigkeit</a:t>
            </a:r>
          </a:p>
          <a:p>
            <a:r>
              <a:rPr lang="de-DE" dirty="0" err="1"/>
              <a:t>Perceptions</a:t>
            </a:r>
            <a:r>
              <a:rPr lang="de-DE" dirty="0"/>
              <a:t> </a:t>
            </a:r>
            <a:r>
              <a:rPr lang="de-DE" dirty="0" err="1"/>
              <a:t>of</a:t>
            </a:r>
            <a:r>
              <a:rPr lang="de-DE" dirty="0"/>
              <a:t> </a:t>
            </a:r>
            <a:r>
              <a:rPr lang="de-DE" dirty="0" err="1"/>
              <a:t>corruption</a:t>
            </a:r>
            <a:r>
              <a:rPr lang="de-DE" dirty="0"/>
              <a:t>: Die Bewertung der Korruptionswahrnehmung in</a:t>
            </a:r>
          </a:p>
          <a:p>
            <a:r>
              <a:rPr lang="de-DE" dirty="0"/>
              <a:t>verschiedenen Ländern.</a:t>
            </a:r>
          </a:p>
        </p:txBody>
      </p:sp>
      <p:sp>
        <p:nvSpPr>
          <p:cNvPr id="6" name="Titel 1">
            <a:extLst>
              <a:ext uri="{FF2B5EF4-FFF2-40B4-BE49-F238E27FC236}">
                <a16:creationId xmlns:a16="http://schemas.microsoft.com/office/drawing/2014/main" id="{6B79E62E-865C-0DC1-2348-A9C42AB158F0}"/>
              </a:ext>
            </a:extLst>
          </p:cNvPr>
          <p:cNvSpPr txBox="1">
            <a:spLocks/>
          </p:cNvSpPr>
          <p:nvPr/>
        </p:nvSpPr>
        <p:spPr>
          <a:xfrm>
            <a:off x="1097280" y="209724"/>
            <a:ext cx="10227858" cy="1518407"/>
          </a:xfrm>
          <a:prstGeom prst="rect">
            <a:avLst/>
          </a:prstGeom>
        </p:spPr>
        <p:txBody>
          <a:bodyPr vert="horz" lIns="91440" tIns="45720" rIns="91440" bIns="45720" rtlCol="0" anchor="b">
            <a:normAutofit fontScale="92500" lnSpcReduction="2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de-DE" sz="4400" dirty="0">
                <a:solidFill>
                  <a:schemeClr val="tx1"/>
                </a:solidFill>
              </a:rPr>
              <a:t>Projekt 1</a:t>
            </a:r>
            <a:br>
              <a:rPr lang="de-DE" sz="4400" dirty="0">
                <a:solidFill>
                  <a:schemeClr val="tx1"/>
                </a:solidFill>
              </a:rPr>
            </a:br>
            <a:br>
              <a:rPr lang="de-DE" sz="4400" dirty="0">
                <a:solidFill>
                  <a:schemeClr val="tx1"/>
                </a:solidFill>
              </a:rPr>
            </a:br>
            <a:r>
              <a:rPr lang="de-DE" sz="4400" dirty="0">
                <a:solidFill>
                  <a:schemeClr val="tx1"/>
                </a:solidFill>
              </a:rPr>
              <a:t>Globales Glück </a:t>
            </a:r>
          </a:p>
        </p:txBody>
      </p:sp>
    </p:spTree>
    <p:extLst>
      <p:ext uri="{BB962C8B-B14F-4D97-AF65-F5344CB8AC3E}">
        <p14:creationId xmlns:p14="http://schemas.microsoft.com/office/powerpoint/2010/main" val="2382119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778799"/>
          </a:xfrm>
        </p:spPr>
        <p:txBody>
          <a:bodyPr vert="horz" lIns="91440" tIns="45720" rIns="91440" bIns="45720" rtlCol="0">
            <a:normAutofit/>
          </a:bodyPr>
          <a:lstStyle/>
          <a:p>
            <a:r>
              <a:rPr lang="de-DE" dirty="0"/>
              <a:t> </a:t>
            </a:r>
          </a:p>
        </p:txBody>
      </p:sp>
      <p:sp>
        <p:nvSpPr>
          <p:cNvPr id="5" name="Inhaltsplatzhalter 4">
            <a:extLst>
              <a:ext uri="{FF2B5EF4-FFF2-40B4-BE49-F238E27FC236}">
                <a16:creationId xmlns:a16="http://schemas.microsoft.com/office/drawing/2014/main" id="{B98B7D3E-FB6D-2A37-F0E5-F539FE8F750B}"/>
              </a:ext>
            </a:extLst>
          </p:cNvPr>
          <p:cNvSpPr>
            <a:spLocks noGrp="1"/>
          </p:cNvSpPr>
          <p:nvPr>
            <p:ph idx="1"/>
          </p:nvPr>
        </p:nvSpPr>
        <p:spPr/>
        <p:txBody>
          <a:bodyPr>
            <a:noAutofit/>
          </a:bodyPr>
          <a:lstStyle/>
          <a:p>
            <a:r>
              <a:rPr lang="de-DE" sz="1800" dirty="0"/>
              <a:t> </a:t>
            </a:r>
          </a:p>
        </p:txBody>
      </p:sp>
      <p:sp>
        <p:nvSpPr>
          <p:cNvPr id="4" name="Textfeld 3">
            <a:extLst>
              <a:ext uri="{FF2B5EF4-FFF2-40B4-BE49-F238E27FC236}">
                <a16:creationId xmlns:a16="http://schemas.microsoft.com/office/drawing/2014/main" id="{7B5343C6-4761-0951-9B5A-B0E270F933B3}"/>
              </a:ext>
            </a:extLst>
          </p:cNvPr>
          <p:cNvSpPr txBox="1"/>
          <p:nvPr/>
        </p:nvSpPr>
        <p:spPr>
          <a:xfrm>
            <a:off x="1097280" y="1990549"/>
            <a:ext cx="11094720" cy="3416320"/>
          </a:xfrm>
          <a:prstGeom prst="rect">
            <a:avLst/>
          </a:prstGeom>
          <a:noFill/>
        </p:spPr>
        <p:txBody>
          <a:bodyPr wrap="square">
            <a:spAutoFit/>
          </a:bodyPr>
          <a:lstStyle/>
          <a:p>
            <a:r>
              <a:rPr lang="en-US" u="sng" dirty="0" err="1"/>
              <a:t>Prüfung</a:t>
            </a:r>
            <a:r>
              <a:rPr lang="en-US" u="sng" dirty="0"/>
              <a:t> auf </a:t>
            </a:r>
            <a:r>
              <a:rPr lang="en-US" u="sng" dirty="0" err="1"/>
              <a:t>fehlende</a:t>
            </a:r>
            <a:r>
              <a:rPr lang="en-US" u="sng" dirty="0"/>
              <a:t> </a:t>
            </a:r>
            <a:r>
              <a:rPr lang="en-US" u="sng" dirty="0" err="1"/>
              <a:t>Werte</a:t>
            </a:r>
            <a:r>
              <a:rPr lang="en-US" u="sng" dirty="0"/>
              <a:t>:</a:t>
            </a:r>
          </a:p>
          <a:p>
            <a:endParaRPr lang="en-US" u="sng" dirty="0"/>
          </a:p>
          <a:p>
            <a:r>
              <a:rPr lang="en-US" dirty="0"/>
              <a:t>Overall rank,0</a:t>
            </a:r>
          </a:p>
          <a:p>
            <a:r>
              <a:rPr lang="en-US" dirty="0"/>
              <a:t>Country or region,0</a:t>
            </a:r>
          </a:p>
          <a:p>
            <a:r>
              <a:rPr lang="en-US" dirty="0"/>
              <a:t>Score,0</a:t>
            </a:r>
          </a:p>
          <a:p>
            <a:r>
              <a:rPr lang="en-US" dirty="0"/>
              <a:t>GDP per capita,0</a:t>
            </a:r>
          </a:p>
          <a:p>
            <a:r>
              <a:rPr lang="en-US" dirty="0"/>
              <a:t>Social support,0</a:t>
            </a:r>
          </a:p>
          <a:p>
            <a:r>
              <a:rPr lang="en-US" dirty="0"/>
              <a:t>Healthy life expectancy,0</a:t>
            </a:r>
          </a:p>
          <a:p>
            <a:r>
              <a:rPr lang="en-US" dirty="0"/>
              <a:t>Freedom to make life choices,0</a:t>
            </a:r>
          </a:p>
          <a:p>
            <a:r>
              <a:rPr lang="en-US" dirty="0"/>
              <a:t>Generosity,0</a:t>
            </a:r>
          </a:p>
          <a:p>
            <a:r>
              <a:rPr lang="en-US" dirty="0"/>
              <a:t>Perceptions of corruption,0</a:t>
            </a:r>
          </a:p>
          <a:p>
            <a:endParaRPr lang="de-DE" dirty="0"/>
          </a:p>
        </p:txBody>
      </p:sp>
      <p:sp>
        <p:nvSpPr>
          <p:cNvPr id="6" name="Titel 1">
            <a:extLst>
              <a:ext uri="{FF2B5EF4-FFF2-40B4-BE49-F238E27FC236}">
                <a16:creationId xmlns:a16="http://schemas.microsoft.com/office/drawing/2014/main" id="{6B79E62E-865C-0DC1-2348-A9C42AB158F0}"/>
              </a:ext>
            </a:extLst>
          </p:cNvPr>
          <p:cNvSpPr txBox="1">
            <a:spLocks/>
          </p:cNvSpPr>
          <p:nvPr/>
        </p:nvSpPr>
        <p:spPr>
          <a:xfrm>
            <a:off x="1097280" y="209724"/>
            <a:ext cx="10227858" cy="1518407"/>
          </a:xfrm>
          <a:prstGeom prst="rect">
            <a:avLst/>
          </a:prstGeom>
        </p:spPr>
        <p:txBody>
          <a:bodyPr vert="horz" lIns="91440" tIns="45720" rIns="91440" bIns="45720" rtlCol="0" anchor="b">
            <a:normAutofit fontScale="92500" lnSpcReduction="2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de-DE" sz="4400" dirty="0">
                <a:solidFill>
                  <a:schemeClr val="tx1"/>
                </a:solidFill>
              </a:rPr>
              <a:t>Projekt 1</a:t>
            </a:r>
            <a:br>
              <a:rPr lang="de-DE" sz="4400" dirty="0">
                <a:solidFill>
                  <a:schemeClr val="tx1"/>
                </a:solidFill>
              </a:rPr>
            </a:br>
            <a:br>
              <a:rPr lang="de-DE" sz="4400" dirty="0">
                <a:solidFill>
                  <a:schemeClr val="tx1"/>
                </a:solidFill>
              </a:rPr>
            </a:br>
            <a:r>
              <a:rPr lang="de-DE" sz="4400" dirty="0">
                <a:solidFill>
                  <a:schemeClr val="tx1"/>
                </a:solidFill>
              </a:rPr>
              <a:t>Globales Glück </a:t>
            </a:r>
          </a:p>
        </p:txBody>
      </p:sp>
    </p:spTree>
    <p:extLst>
      <p:ext uri="{BB962C8B-B14F-4D97-AF65-F5344CB8AC3E}">
        <p14:creationId xmlns:p14="http://schemas.microsoft.com/office/powerpoint/2010/main" val="41020029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D18DDA-8207-EC25-B30F-47569CCCC90B}"/>
              </a:ext>
            </a:extLst>
          </p:cNvPr>
          <p:cNvSpPr>
            <a:spLocks noGrp="1"/>
          </p:cNvSpPr>
          <p:nvPr>
            <p:ph type="title"/>
          </p:nvPr>
        </p:nvSpPr>
        <p:spPr/>
        <p:txBody>
          <a:bodyPr>
            <a:normAutofit/>
          </a:bodyPr>
          <a:lstStyle/>
          <a:p>
            <a:pPr algn="ctr"/>
            <a:r>
              <a:rPr lang="de-DE" sz="2400" dirty="0">
                <a:solidFill>
                  <a:srgbClr val="00B050"/>
                </a:solidFill>
              </a:rPr>
              <a:t>Vergleich die Rangfolge der Länder nach Glücklichkeit – </a:t>
            </a:r>
            <a:br>
              <a:rPr lang="de-DE" sz="2400" dirty="0">
                <a:solidFill>
                  <a:srgbClr val="00B050"/>
                </a:solidFill>
              </a:rPr>
            </a:br>
            <a:r>
              <a:rPr lang="de-DE" sz="2400" dirty="0">
                <a:solidFill>
                  <a:srgbClr val="00B050"/>
                </a:solidFill>
              </a:rPr>
              <a:t>Die ersten 10 Länder im Jahr 2018 und 2019</a:t>
            </a:r>
          </a:p>
        </p:txBody>
      </p:sp>
      <p:pic>
        <p:nvPicPr>
          <p:cNvPr id="5" name="Inhaltsplatzhalter 4" descr="Ein Bild, das Text, Screenshot, Zahl, Diagramm enthält.&#10;&#10;Automatisch generierte Beschreibung">
            <a:extLst>
              <a:ext uri="{FF2B5EF4-FFF2-40B4-BE49-F238E27FC236}">
                <a16:creationId xmlns:a16="http://schemas.microsoft.com/office/drawing/2014/main" id="{0A2486C9-5C41-6BD4-3335-277CBB8FC713}"/>
              </a:ext>
            </a:extLst>
          </p:cNvPr>
          <p:cNvPicPr>
            <a:picLocks noGrp="1" noChangeAspect="1"/>
          </p:cNvPicPr>
          <p:nvPr>
            <p:ph idx="1"/>
          </p:nvPr>
        </p:nvPicPr>
        <p:blipFill>
          <a:blip r:embed="rId2"/>
          <a:stretch>
            <a:fillRect/>
          </a:stretch>
        </p:blipFill>
        <p:spPr>
          <a:xfrm>
            <a:off x="1174459" y="1870744"/>
            <a:ext cx="4630614" cy="4065565"/>
          </a:xfrm>
        </p:spPr>
      </p:pic>
      <p:pic>
        <p:nvPicPr>
          <p:cNvPr id="7" name="Grafik 6" descr="Ein Bild, das Text, Screenshot, Zahl, Diagramm enthält.&#10;&#10;Automatisch generierte Beschreibung">
            <a:extLst>
              <a:ext uri="{FF2B5EF4-FFF2-40B4-BE49-F238E27FC236}">
                <a16:creationId xmlns:a16="http://schemas.microsoft.com/office/drawing/2014/main" id="{D455426A-4A28-1C3C-5F9D-2E651823023B}"/>
              </a:ext>
            </a:extLst>
          </p:cNvPr>
          <p:cNvPicPr>
            <a:picLocks noChangeAspect="1"/>
          </p:cNvPicPr>
          <p:nvPr/>
        </p:nvPicPr>
        <p:blipFill>
          <a:blip r:embed="rId3"/>
          <a:stretch>
            <a:fillRect/>
          </a:stretch>
        </p:blipFill>
        <p:spPr>
          <a:xfrm>
            <a:off x="6096000" y="1870744"/>
            <a:ext cx="5047498" cy="4065565"/>
          </a:xfrm>
          <a:prstGeom prst="rect">
            <a:avLst/>
          </a:prstGeom>
        </p:spPr>
      </p:pic>
    </p:spTree>
    <p:extLst>
      <p:ext uri="{BB962C8B-B14F-4D97-AF65-F5344CB8AC3E}">
        <p14:creationId xmlns:p14="http://schemas.microsoft.com/office/powerpoint/2010/main" val="2802950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descr="Ein Bild, das Text, Screenshot, Reihe, parallel enthält.&#10;&#10;Automatisch generierte Beschreibung">
            <a:extLst>
              <a:ext uri="{FF2B5EF4-FFF2-40B4-BE49-F238E27FC236}">
                <a16:creationId xmlns:a16="http://schemas.microsoft.com/office/drawing/2014/main" id="{6C7CD164-93C6-1244-A26F-6DA76ECDD168}"/>
              </a:ext>
            </a:extLst>
          </p:cNvPr>
          <p:cNvPicPr>
            <a:picLocks noChangeAspect="1"/>
          </p:cNvPicPr>
          <p:nvPr/>
        </p:nvPicPr>
        <p:blipFill>
          <a:blip r:embed="rId2"/>
          <a:stretch>
            <a:fillRect/>
          </a:stretch>
        </p:blipFill>
        <p:spPr>
          <a:xfrm>
            <a:off x="661405" y="743706"/>
            <a:ext cx="10869190" cy="5370587"/>
          </a:xfrm>
          <a:prstGeom prst="rect">
            <a:avLst/>
          </a:prstGeom>
        </p:spPr>
      </p:pic>
    </p:spTree>
    <p:extLst>
      <p:ext uri="{BB962C8B-B14F-4D97-AF65-F5344CB8AC3E}">
        <p14:creationId xmlns:p14="http://schemas.microsoft.com/office/powerpoint/2010/main" val="5438888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D18DDA-8207-EC25-B30F-47569CCCC90B}"/>
              </a:ext>
            </a:extLst>
          </p:cNvPr>
          <p:cNvSpPr>
            <a:spLocks noGrp="1"/>
          </p:cNvSpPr>
          <p:nvPr>
            <p:ph type="title"/>
          </p:nvPr>
        </p:nvSpPr>
        <p:spPr/>
        <p:txBody>
          <a:bodyPr>
            <a:normAutofit/>
          </a:bodyPr>
          <a:lstStyle/>
          <a:p>
            <a:pPr algn="ctr"/>
            <a:r>
              <a:rPr lang="de-DE" sz="2400" dirty="0">
                <a:solidFill>
                  <a:srgbClr val="00B050"/>
                </a:solidFill>
              </a:rPr>
              <a:t>Vergleich die Rangfolge der Länder nach Glücklichkeit – </a:t>
            </a:r>
            <a:br>
              <a:rPr lang="de-DE" sz="2400" dirty="0">
                <a:solidFill>
                  <a:srgbClr val="00B050"/>
                </a:solidFill>
              </a:rPr>
            </a:br>
            <a:r>
              <a:rPr lang="de-DE" sz="2400" dirty="0">
                <a:solidFill>
                  <a:srgbClr val="00B050"/>
                </a:solidFill>
              </a:rPr>
              <a:t>Die letzten 10 Länder im Jahr 2018 und 2019</a:t>
            </a:r>
          </a:p>
        </p:txBody>
      </p:sp>
      <p:pic>
        <p:nvPicPr>
          <p:cNvPr id="14" name="Inhaltsplatzhalter 13" descr="Ein Bild, das Text, Screenshot, Zahl, Schrift enthält.&#10;&#10;Automatisch generierte Beschreibung">
            <a:extLst>
              <a:ext uri="{FF2B5EF4-FFF2-40B4-BE49-F238E27FC236}">
                <a16:creationId xmlns:a16="http://schemas.microsoft.com/office/drawing/2014/main" id="{52AD8072-2282-5E94-4A26-3E4B19C8A97B}"/>
              </a:ext>
            </a:extLst>
          </p:cNvPr>
          <p:cNvPicPr>
            <a:picLocks noGrp="1" noChangeAspect="1"/>
          </p:cNvPicPr>
          <p:nvPr>
            <p:ph idx="1"/>
          </p:nvPr>
        </p:nvPicPr>
        <p:blipFill>
          <a:blip r:embed="rId2"/>
          <a:stretch>
            <a:fillRect/>
          </a:stretch>
        </p:blipFill>
        <p:spPr>
          <a:xfrm>
            <a:off x="5932212" y="2057866"/>
            <a:ext cx="5656188" cy="3760788"/>
          </a:xfrm>
        </p:spPr>
      </p:pic>
      <p:pic>
        <p:nvPicPr>
          <p:cNvPr id="16" name="Grafik 15" descr="Ein Bild, das Text, Screenshot, Zahl, Schrift enthält.&#10;&#10;Automatisch generierte Beschreibung">
            <a:extLst>
              <a:ext uri="{FF2B5EF4-FFF2-40B4-BE49-F238E27FC236}">
                <a16:creationId xmlns:a16="http://schemas.microsoft.com/office/drawing/2014/main" id="{16BB6B17-D71A-8873-54AF-06F0A376A2F1}"/>
              </a:ext>
            </a:extLst>
          </p:cNvPr>
          <p:cNvPicPr>
            <a:picLocks noChangeAspect="1"/>
          </p:cNvPicPr>
          <p:nvPr/>
        </p:nvPicPr>
        <p:blipFill>
          <a:blip r:embed="rId3"/>
          <a:stretch>
            <a:fillRect/>
          </a:stretch>
        </p:blipFill>
        <p:spPr>
          <a:xfrm>
            <a:off x="788565" y="1997419"/>
            <a:ext cx="5083729" cy="4118155"/>
          </a:xfrm>
          <a:prstGeom prst="rect">
            <a:avLst/>
          </a:prstGeom>
        </p:spPr>
      </p:pic>
    </p:spTree>
    <p:extLst>
      <p:ext uri="{BB962C8B-B14F-4D97-AF65-F5344CB8AC3E}">
        <p14:creationId xmlns:p14="http://schemas.microsoft.com/office/powerpoint/2010/main" val="3164087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Text, Screenshot, Reihe, parallel enthält.&#10;&#10;Automatisch generierte Beschreibung">
            <a:extLst>
              <a:ext uri="{FF2B5EF4-FFF2-40B4-BE49-F238E27FC236}">
                <a16:creationId xmlns:a16="http://schemas.microsoft.com/office/drawing/2014/main" id="{23A7DAEB-8837-76B3-AA04-8AA83C00810C}"/>
              </a:ext>
            </a:extLst>
          </p:cNvPr>
          <p:cNvPicPr>
            <a:picLocks noChangeAspect="1"/>
          </p:cNvPicPr>
          <p:nvPr/>
        </p:nvPicPr>
        <p:blipFill>
          <a:blip r:embed="rId2"/>
          <a:stretch>
            <a:fillRect/>
          </a:stretch>
        </p:blipFill>
        <p:spPr>
          <a:xfrm>
            <a:off x="1536182" y="481578"/>
            <a:ext cx="9119635" cy="5894844"/>
          </a:xfrm>
          <a:prstGeom prst="rect">
            <a:avLst/>
          </a:prstGeom>
        </p:spPr>
      </p:pic>
    </p:spTree>
    <p:extLst>
      <p:ext uri="{BB962C8B-B14F-4D97-AF65-F5344CB8AC3E}">
        <p14:creationId xmlns:p14="http://schemas.microsoft.com/office/powerpoint/2010/main" val="3538880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30058B-CE08-FF10-66A9-60773369A8A8}"/>
              </a:ext>
            </a:extLst>
          </p:cNvPr>
          <p:cNvSpPr>
            <a:spLocks noGrp="1"/>
          </p:cNvSpPr>
          <p:nvPr>
            <p:ph type="title"/>
          </p:nvPr>
        </p:nvSpPr>
        <p:spPr>
          <a:xfrm>
            <a:off x="1097279" y="286603"/>
            <a:ext cx="10202691" cy="1450757"/>
          </a:xfrm>
        </p:spPr>
        <p:txBody>
          <a:bodyPr>
            <a:normAutofit/>
          </a:bodyPr>
          <a:lstStyle/>
          <a:p>
            <a:pPr algn="ctr"/>
            <a:r>
              <a:rPr lang="de-DE" sz="2800" dirty="0">
                <a:solidFill>
                  <a:srgbClr val="00B050"/>
                </a:solidFill>
              </a:rPr>
              <a:t>Boxplots, um die Verteilung der verschiedenen Faktoren in Bezug auf die </a:t>
            </a:r>
            <a:r>
              <a:rPr lang="de-DE" sz="2800" dirty="0" err="1">
                <a:solidFill>
                  <a:srgbClr val="00B050"/>
                </a:solidFill>
              </a:rPr>
              <a:t>Glücklichkeitsrangfolge</a:t>
            </a:r>
            <a:r>
              <a:rPr lang="de-DE" sz="2800" dirty="0">
                <a:solidFill>
                  <a:srgbClr val="00B050"/>
                </a:solidFill>
              </a:rPr>
              <a:t> zu visualisieren.</a:t>
            </a:r>
          </a:p>
        </p:txBody>
      </p:sp>
      <p:pic>
        <p:nvPicPr>
          <p:cNvPr id="5" name="Inhaltsplatzhalter 4" descr="Ein Bild, das Text, Screenshot, Diagramm, Reihe enthält.&#10;&#10;Automatisch generierte Beschreibung">
            <a:extLst>
              <a:ext uri="{FF2B5EF4-FFF2-40B4-BE49-F238E27FC236}">
                <a16:creationId xmlns:a16="http://schemas.microsoft.com/office/drawing/2014/main" id="{B2D3CC2F-1E07-53F4-7AA4-78315EE94B2E}"/>
              </a:ext>
            </a:extLst>
          </p:cNvPr>
          <p:cNvPicPr>
            <a:picLocks noGrp="1" noChangeAspect="1"/>
          </p:cNvPicPr>
          <p:nvPr>
            <p:ph idx="1"/>
          </p:nvPr>
        </p:nvPicPr>
        <p:blipFill>
          <a:blip r:embed="rId2"/>
          <a:stretch>
            <a:fillRect/>
          </a:stretch>
        </p:blipFill>
        <p:spPr>
          <a:xfrm>
            <a:off x="1097279" y="1737360"/>
            <a:ext cx="10761345" cy="4949190"/>
          </a:xfrm>
        </p:spPr>
      </p:pic>
    </p:spTree>
    <p:extLst>
      <p:ext uri="{BB962C8B-B14F-4D97-AF65-F5344CB8AC3E}">
        <p14:creationId xmlns:p14="http://schemas.microsoft.com/office/powerpoint/2010/main" val="2671271316"/>
      </p:ext>
    </p:extLst>
  </p:cSld>
  <p:clrMapOvr>
    <a:masterClrMapping/>
  </p:clrMapOvr>
</p:sld>
</file>

<file path=ppt/theme/theme1.xml><?xml version="1.0" encoding="utf-8"?>
<a:theme xmlns:a="http://schemas.openxmlformats.org/drawingml/2006/main" name="Benutzerdefiniert">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285926_TF22712842.potx" id="{F5B7AB07-F859-4656-A1C1-DAFCFA0ACA4B}" vid="{A6E2497D-935A-4CFD-B9FD-6DCB15FA68BF}"/>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3.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4.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5.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6.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7.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3EEFF0-FB57-4CB4-8BFC-DF397689E2ED}">
  <ds:schemaRefs>
    <ds:schemaRef ds:uri="http://purl.org/dc/dcmitype/"/>
    <ds:schemaRef ds:uri="http://www.w3.org/XML/1998/namespace"/>
    <ds:schemaRef ds:uri="http://purl.org/dc/terms/"/>
    <ds:schemaRef ds:uri="http://schemas.microsoft.com/office/2006/documentManagement/types"/>
    <ds:schemaRef ds:uri="http://schemas.microsoft.com/office/2006/metadata/properties"/>
    <ds:schemaRef ds:uri="http://purl.org/dc/elements/1.1/"/>
    <ds:schemaRef ds:uri="16c05727-aa75-4e4a-9b5f-8a80a1165891"/>
    <ds:schemaRef ds:uri="http://schemas.microsoft.com/office/infopath/2007/PartnerControls"/>
    <ds:schemaRef ds:uri="http://schemas.openxmlformats.org/package/2006/metadata/core-properties"/>
    <ds:schemaRef ds:uri="71af3243-3dd4-4a8d-8c0d-dd76da1f02a5"/>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Statistik-Fokus</Template>
  <TotalTime>0</TotalTime>
  <Words>768</Words>
  <Application>Microsoft Office PowerPoint</Application>
  <PresentationFormat>Breitbild</PresentationFormat>
  <Paragraphs>103</Paragraphs>
  <Slides>20</Slides>
  <Notes>7</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20</vt:i4>
      </vt:variant>
    </vt:vector>
  </HeadingPairs>
  <TitlesOfParts>
    <vt:vector size="26" baseType="lpstr">
      <vt:lpstr>Arial</vt:lpstr>
      <vt:lpstr>Arial Unicode MS</vt:lpstr>
      <vt:lpstr>Bookman Old Style</vt:lpstr>
      <vt:lpstr>Calibri</vt:lpstr>
      <vt:lpstr>Franklin Gothic Book</vt:lpstr>
      <vt:lpstr>Benutzerdefiniert</vt:lpstr>
      <vt:lpstr>Projekt 1  Globales Glück </vt:lpstr>
      <vt:lpstr> </vt:lpstr>
      <vt:lpstr> </vt:lpstr>
      <vt:lpstr> </vt:lpstr>
      <vt:lpstr>Vergleich die Rangfolge der Länder nach Glücklichkeit –  Die ersten 10 Länder im Jahr 2018 und 2019</vt:lpstr>
      <vt:lpstr>PowerPoint-Präsentation</vt:lpstr>
      <vt:lpstr>Vergleich die Rangfolge der Länder nach Glücklichkeit –  Die letzten 10 Länder im Jahr 2018 und 2019</vt:lpstr>
      <vt:lpstr>PowerPoint-Präsentation</vt:lpstr>
      <vt:lpstr>Boxplots, um die Verteilung der verschiedenen Faktoren in Bezug auf die Glücklichkeitsrangfolge zu visualisieren.</vt:lpstr>
      <vt:lpstr>BIP pro Kopf vs. Rangfolge der Länder nach Glücklichkeit</vt:lpstr>
      <vt:lpstr>  Rangfolge der Länder nach Glücklichkeit</vt:lpstr>
      <vt:lpstr>Rückblick auf die Analyse</vt:lpstr>
      <vt:lpstr>Mindestwerte für jeden Faktor</vt:lpstr>
      <vt:lpstr>Maximalwerte für jeden Faktor</vt:lpstr>
      <vt:lpstr>    Korrelation zwischen verschiedenen Faktoren und der Glücklichkeitsbewertung       </vt:lpstr>
      <vt:lpstr>Korrelationsmatrix mit dem Einfluss von Faktoren auf das Glücklichkeitswert</vt:lpstr>
      <vt:lpstr> </vt:lpstr>
      <vt:lpstr>Um den Einfluss der einzelnen Elemente auf die Punktzahl darzustellen, haben wir ein Balkendiagramm erstellt, das die Koeffizienten eines linearen Regressionsmodells anzeigt.   Jeder Koeffizient stellt die Auswirkung eines bestimmten Elements auf die Punktzahl dar.  </vt:lpstr>
      <vt:lpstr>Herzlichen Dank für Ihre Aufmerksamkeit </vt:lpstr>
      <vt:lpstr>Bitte lassen Sie mich wissen,  wenn Sie Fragen haben oder Verbesserungsvorschläge machen wollen.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Lorem Ipsum</dc:title>
  <dc:creator>Constantin Naum</dc:creator>
  <cp:lastModifiedBy>Constantin Naum</cp:lastModifiedBy>
  <cp:revision>7</cp:revision>
  <dcterms:created xsi:type="dcterms:W3CDTF">2023-08-29T08:14:35Z</dcterms:created>
  <dcterms:modified xsi:type="dcterms:W3CDTF">2023-08-31T15:20:42Z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